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4" r:id="rId5"/>
    <p:sldId id="263" r:id="rId6"/>
    <p:sldId id="266" r:id="rId7"/>
    <p:sldId id="265" r:id="rId8"/>
    <p:sldId id="269" r:id="rId9"/>
    <p:sldId id="267" r:id="rId10"/>
    <p:sldId id="270" r:id="rId11"/>
    <p:sldId id="258" r:id="rId12"/>
    <p:sldId id="271" r:id="rId13"/>
    <p:sldId id="268" r:id="rId14"/>
    <p:sldId id="272" r:id="rId15"/>
    <p:sldId id="273" r:id="rId16"/>
    <p:sldId id="274" r:id="rId17"/>
    <p:sldId id="275" r:id="rId18"/>
    <p:sldId id="276" r:id="rId19"/>
    <p:sldId id="259" r:id="rId20"/>
    <p:sldId id="279" r:id="rId21"/>
    <p:sldId id="277" r:id="rId22"/>
    <p:sldId id="280" r:id="rId23"/>
    <p:sldId id="281" r:id="rId24"/>
    <p:sldId id="260" r:id="rId25"/>
    <p:sldId id="278" r:id="rId26"/>
    <p:sldId id="283" r:id="rId27"/>
    <p:sldId id="282"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444" y="-7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348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166776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387256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87759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416398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BB2701F-2057-4A01-AE9D-EFA81ACF3A2E}" type="datetimeFigureOut">
              <a:rPr lang="ru-RU" smtClean="0"/>
              <a:t>29.01.2023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66599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BB2701F-2057-4A01-AE9D-EFA81ACF3A2E}" type="datetimeFigureOut">
              <a:rPr lang="ru-RU" smtClean="0"/>
              <a:t>29.01.2023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28763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BB2701F-2057-4A01-AE9D-EFA81ACF3A2E}" type="datetimeFigureOut">
              <a:rPr lang="ru-RU" smtClean="0"/>
              <a:t>29.01.2023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292134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B2701F-2057-4A01-AE9D-EFA81ACF3A2E}" type="datetimeFigureOut">
              <a:rPr lang="ru-RU" smtClean="0"/>
              <a:t>29.01.2023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175935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B2701F-2057-4A01-AE9D-EFA81ACF3A2E}" type="datetimeFigureOut">
              <a:rPr lang="ru-RU" smtClean="0"/>
              <a:t>29.01.2023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33141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B2701F-2057-4A01-AE9D-EFA81ACF3A2E}" type="datetimeFigureOut">
              <a:rPr lang="ru-RU" smtClean="0"/>
              <a:t>29.01.2023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AD0897-7A6B-4A6D-BFF5-B799EB161FB2}" type="slidenum">
              <a:rPr lang="ru-RU" smtClean="0"/>
              <a:t>‹#›</a:t>
            </a:fld>
            <a:endParaRPr lang="ru-RU"/>
          </a:p>
        </p:txBody>
      </p:sp>
    </p:spTree>
    <p:extLst>
      <p:ext uri="{BB962C8B-B14F-4D97-AF65-F5344CB8AC3E}">
        <p14:creationId xmlns:p14="http://schemas.microsoft.com/office/powerpoint/2010/main" val="427751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2701F-2057-4A01-AE9D-EFA81ACF3A2E}" type="datetimeFigureOut">
              <a:rPr lang="ru-RU" smtClean="0"/>
              <a:t>29.01.2023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0897-7A6B-4A6D-BFF5-B799EB161FB2}" type="slidenum">
              <a:rPr lang="ru-RU" smtClean="0"/>
              <a:t>‹#›</a:t>
            </a:fld>
            <a:endParaRPr lang="ru-RU"/>
          </a:p>
        </p:txBody>
      </p:sp>
    </p:spTree>
    <p:extLst>
      <p:ext uri="{BB962C8B-B14F-4D97-AF65-F5344CB8AC3E}">
        <p14:creationId xmlns:p14="http://schemas.microsoft.com/office/powerpoint/2010/main" val="1922899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wikipedia.org/wiki/Bergwandern" TargetMode="External"/><Relationship Id="rId2" Type="http://schemas.openxmlformats.org/officeDocument/2006/relationships/hyperlink" Target="https://de.wikipedia.org/wiki/Wintersportgebiet" TargetMode="External"/><Relationship Id="rId1" Type="http://schemas.openxmlformats.org/officeDocument/2006/relationships/slideLayout" Target="../slideLayouts/slideLayout2.xml"/><Relationship Id="rId4" Type="http://schemas.openxmlformats.org/officeDocument/2006/relationships/hyperlink" Target="https://de.wikipedia.org/wiki/Kletter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wikipedia.org/wiki/Evangelisch-reformierte_Kirchen_der_Schweiz" TargetMode="External"/><Relationship Id="rId2" Type="http://schemas.openxmlformats.org/officeDocument/2006/relationships/hyperlink" Target="https://de.wikipedia.org/wiki/R%C3%B6misch-katholische_Kirche_in_der_Schwei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e.wikipedia.org/wiki/Regierungsche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e.wikipedia.org/wiki/Orthodoxe_Kirchen" TargetMode="External"/><Relationship Id="rId3" Type="http://schemas.openxmlformats.org/officeDocument/2006/relationships/hyperlink" Target="https://de.wikipedia.org/wiki/Linz" TargetMode="External"/><Relationship Id="rId7" Type="http://schemas.openxmlformats.org/officeDocument/2006/relationships/hyperlink" Target="https://de.wikipedia.org/wiki/R%C3%B6misch-katholische_Kirche" TargetMode="External"/><Relationship Id="rId2" Type="http://schemas.openxmlformats.org/officeDocument/2006/relationships/hyperlink" Target="https://de.wikipedia.org/wiki/Graz" TargetMode="External"/><Relationship Id="rId1" Type="http://schemas.openxmlformats.org/officeDocument/2006/relationships/slideLayout" Target="../slideLayouts/slideLayout2.xml"/><Relationship Id="rId6" Type="http://schemas.openxmlformats.org/officeDocument/2006/relationships/hyperlink" Target="https://de.wikipedia.org/wiki/Lebenserwartung" TargetMode="External"/><Relationship Id="rId5" Type="http://schemas.openxmlformats.org/officeDocument/2006/relationships/hyperlink" Target="https://de.wikipedia.org/wiki/Innsbruck" TargetMode="External"/><Relationship Id="rId4" Type="http://schemas.openxmlformats.org/officeDocument/2006/relationships/hyperlink" Target="https://de.wikipedia.org/wiki/Salzbu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Deutsches_Reich_1933_bis_1945" TargetMode="External"/><Relationship Id="rId2" Type="http://schemas.openxmlformats.org/officeDocument/2006/relationships/hyperlink" Target="https://de.wikipedia.org/wiki/Anschluss_%C3%96sterreich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de-DE" b="1" dirty="0">
                <a:solidFill>
                  <a:srgbClr val="FF0000"/>
                </a:solidFill>
              </a:rPr>
              <a:t>Republik Österreich</a:t>
            </a:r>
            <a:endParaRPr lang="ru-RU" b="1" dirty="0">
              <a:solidFill>
                <a:srgbClr val="FF0000"/>
              </a:solidFill>
            </a:endParaRPr>
          </a:p>
        </p:txBody>
      </p:sp>
      <p:sp>
        <p:nvSpPr>
          <p:cNvPr id="3" name="Объект 2"/>
          <p:cNvSpPr>
            <a:spLocks noGrp="1"/>
          </p:cNvSpPr>
          <p:nvPr>
            <p:ph idx="1"/>
          </p:nvPr>
        </p:nvSpPr>
        <p:spPr>
          <a:xfrm>
            <a:off x="323528" y="548680"/>
            <a:ext cx="8373616" cy="6120680"/>
          </a:xfrm>
        </p:spPr>
        <p:txBody>
          <a:bodyPr>
            <a:normAutofit lnSpcReduction="10000"/>
          </a:bodyPr>
          <a:lstStyle/>
          <a:p>
            <a:r>
              <a:rPr lang="de-DE" dirty="0"/>
              <a:t>Die Republik Österreich liegt im südlichen Mitteleuropa und nimmt die Fläche </a:t>
            </a:r>
            <a:r>
              <a:rPr lang="de-DE" dirty="0" smtClean="0"/>
              <a:t>von</a:t>
            </a:r>
            <a:r>
              <a:rPr lang="ru-RU" dirty="0" smtClean="0"/>
              <a:t> </a:t>
            </a:r>
            <a:r>
              <a:rPr lang="de-DE" dirty="0" smtClean="0"/>
              <a:t>etwa 84000 km</a:t>
            </a:r>
            <a:r>
              <a:rPr lang="de-DE" baseline="30000" dirty="0" smtClean="0"/>
              <a:t>2</a:t>
            </a:r>
            <a:r>
              <a:rPr lang="de-DE" dirty="0" smtClean="0"/>
              <a:t> </a:t>
            </a:r>
            <a:r>
              <a:rPr lang="de-DE" dirty="0"/>
              <a:t>ein. </a:t>
            </a:r>
            <a:endParaRPr lang="de-DE" dirty="0" smtClean="0"/>
          </a:p>
          <a:p>
            <a:r>
              <a:rPr lang="de-DE" dirty="0" smtClean="0"/>
              <a:t>Das </a:t>
            </a:r>
            <a:r>
              <a:rPr lang="de-DE" dirty="0"/>
              <a:t>Land grenzt an die Slowakei und Ungarn im Osten, an Slowenien und Italien im Süden, an die Schweiz und Liechtenstein im Südwesten, an Deutschland und </a:t>
            </a:r>
            <a:r>
              <a:rPr lang="de-DE" dirty="0" smtClean="0"/>
              <a:t>Tschechien </a:t>
            </a:r>
            <a:r>
              <a:rPr lang="de-DE" dirty="0"/>
              <a:t>im </a:t>
            </a:r>
            <a:r>
              <a:rPr lang="de-DE" dirty="0" smtClean="0"/>
              <a:t>Norden.</a:t>
            </a:r>
          </a:p>
          <a:p>
            <a:r>
              <a:rPr lang="de-DE" dirty="0" smtClean="0"/>
              <a:t> Die </a:t>
            </a:r>
            <a:r>
              <a:rPr lang="de-DE" dirty="0"/>
              <a:t>Naturschönheiten und zahlreiche Sehenswürdigkeiten machen Österreich für viele Touristen attraktiv. </a:t>
            </a:r>
            <a:endParaRPr lang="de-DE" dirty="0" smtClean="0"/>
          </a:p>
          <a:p>
            <a:r>
              <a:rPr lang="de-DE" dirty="0" smtClean="0"/>
              <a:t>Die </a:t>
            </a:r>
            <a:r>
              <a:rPr lang="de-DE" dirty="0"/>
              <a:t>Gebirgslandschaft bietet viele</a:t>
            </a:r>
            <a:r>
              <a:rPr lang="de-DE" u="sng" dirty="0">
                <a:hlinkClick r:id="rId2"/>
              </a:rPr>
              <a:t> Wintersportgebiete,</a:t>
            </a:r>
            <a:r>
              <a:rPr lang="de-DE" dirty="0"/>
              <a:t> im Sommer bieten sich Möglichkeiten zum</a:t>
            </a:r>
            <a:r>
              <a:rPr lang="de-DE" u="sng" dirty="0">
                <a:hlinkClick r:id="rId3"/>
              </a:rPr>
              <a:t> Bergwandern </a:t>
            </a:r>
            <a:r>
              <a:rPr lang="de-DE" dirty="0"/>
              <a:t>und</a:t>
            </a:r>
            <a:r>
              <a:rPr lang="de-DE" u="sng" dirty="0">
                <a:hlinkClick r:id="rId4"/>
              </a:rPr>
              <a:t> Klettern.</a:t>
            </a:r>
            <a:endParaRPr lang="ru-RU" dirty="0"/>
          </a:p>
        </p:txBody>
      </p:sp>
    </p:spTree>
    <p:extLst>
      <p:ext uri="{BB962C8B-B14F-4D97-AF65-F5344CB8AC3E}">
        <p14:creationId xmlns:p14="http://schemas.microsoft.com/office/powerpoint/2010/main" val="64785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8640"/>
          </a:xfrm>
        </p:spPr>
        <p:txBody>
          <a:bodyPr>
            <a:normAutofit fontScale="90000"/>
          </a:bodyPr>
          <a:lstStyle/>
          <a:p>
            <a:endParaRPr lang="ru-RU" dirty="0"/>
          </a:p>
        </p:txBody>
      </p:sp>
      <p:sp>
        <p:nvSpPr>
          <p:cNvPr id="3" name="Объект 2"/>
          <p:cNvSpPr>
            <a:spLocks noGrp="1"/>
          </p:cNvSpPr>
          <p:nvPr>
            <p:ph idx="1"/>
          </p:nvPr>
        </p:nvSpPr>
        <p:spPr>
          <a:xfrm>
            <a:off x="0" y="332656"/>
            <a:ext cx="9036496" cy="6408712"/>
          </a:xfrm>
        </p:spPr>
        <p:txBody>
          <a:bodyPr>
            <a:normAutofit lnSpcReduction="10000"/>
          </a:bodyPr>
          <a:lstStyle/>
          <a:p>
            <a:r>
              <a:rPr lang="de-DE" sz="3500" dirty="0"/>
              <a:t>Die Gebirgsflüsse des </a:t>
            </a:r>
            <a:r>
              <a:rPr lang="de-DE" sz="3500" dirty="0" smtClean="0"/>
              <a:t>Landes und </a:t>
            </a:r>
            <a:r>
              <a:rPr lang="de-DE" sz="3500" dirty="0"/>
              <a:t>die Wassermassen der Donau </a:t>
            </a:r>
            <a:r>
              <a:rPr lang="de-DE" sz="3500" dirty="0" smtClean="0"/>
              <a:t>dienen für </a:t>
            </a:r>
            <a:r>
              <a:rPr lang="de-DE" sz="3500" dirty="0"/>
              <a:t>Gewinnung von Wasserkraft. </a:t>
            </a:r>
            <a:endParaRPr lang="ru-RU" sz="3500" dirty="0"/>
          </a:p>
          <a:p>
            <a:r>
              <a:rPr lang="de-DE" sz="3500" dirty="0"/>
              <a:t>Die Landwirtschaft deckt völlig den Nahrungsmittelbedarf des Landes. </a:t>
            </a:r>
            <a:endParaRPr lang="de-DE" sz="3500" dirty="0" smtClean="0"/>
          </a:p>
          <a:p>
            <a:r>
              <a:rPr lang="de-DE" sz="3500" dirty="0" smtClean="0"/>
              <a:t>In </a:t>
            </a:r>
            <a:r>
              <a:rPr lang="de-DE" sz="3500" dirty="0"/>
              <a:t>Österreich werden Obst, Gemüse und Wein angebaut. Das Mittelgebirge ist gut für die </a:t>
            </a:r>
            <a:r>
              <a:rPr lang="de-DE" sz="3500" dirty="0" smtClean="0"/>
              <a:t>Viehzucht </a:t>
            </a:r>
            <a:r>
              <a:rPr lang="de-DE" sz="3500" dirty="0"/>
              <a:t>geeignet. Das </a:t>
            </a:r>
            <a:r>
              <a:rPr lang="de-DE" sz="3500" dirty="0" smtClean="0"/>
              <a:t>Land der Alpen und vieler </a:t>
            </a:r>
            <a:r>
              <a:rPr lang="de-DE" sz="3500" dirty="0"/>
              <a:t>Seen in </a:t>
            </a:r>
            <a:r>
              <a:rPr lang="de-DE" sz="3500" dirty="0" smtClean="0"/>
              <a:t>den Gebirgstälern zieht </a:t>
            </a:r>
            <a:r>
              <a:rPr lang="de-DE" sz="3500" dirty="0"/>
              <a:t>viele Touristen an. </a:t>
            </a:r>
            <a:endParaRPr lang="de-DE" sz="3500" dirty="0" smtClean="0"/>
          </a:p>
          <a:p>
            <a:r>
              <a:rPr lang="de-DE" sz="3500" dirty="0" smtClean="0"/>
              <a:t>Der Tourismus </a:t>
            </a:r>
            <a:r>
              <a:rPr lang="de-DE" sz="3500" dirty="0"/>
              <a:t>ist </a:t>
            </a:r>
            <a:r>
              <a:rPr lang="de-DE" sz="3500" dirty="0" smtClean="0"/>
              <a:t>ein wichtiger Industriezweig </a:t>
            </a:r>
            <a:r>
              <a:rPr lang="de-DE" sz="3500" dirty="0"/>
              <a:t>in </a:t>
            </a:r>
            <a:r>
              <a:rPr lang="de-DE" sz="3500" dirty="0" smtClean="0"/>
              <a:t>Österreich.</a:t>
            </a:r>
            <a:endParaRPr lang="ru-RU" sz="3500" dirty="0"/>
          </a:p>
          <a:p>
            <a:endParaRPr lang="ru-RU" dirty="0"/>
          </a:p>
        </p:txBody>
      </p:sp>
    </p:spTree>
    <p:extLst>
      <p:ext uri="{BB962C8B-B14F-4D97-AF65-F5344CB8AC3E}">
        <p14:creationId xmlns:p14="http://schemas.microsoft.com/office/powerpoint/2010/main" val="839314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de-DE" b="1" dirty="0">
                <a:solidFill>
                  <a:srgbClr val="FF0000"/>
                </a:solidFill>
              </a:rPr>
              <a:t>Schweizerische Eidgenossenschaft</a:t>
            </a:r>
            <a:endParaRPr lang="ru-RU" b="1" dirty="0">
              <a:solidFill>
                <a:srgbClr val="FF0000"/>
              </a:solidFill>
            </a:endParaRPr>
          </a:p>
        </p:txBody>
      </p:sp>
      <p:sp>
        <p:nvSpPr>
          <p:cNvPr id="4" name="Объект 3"/>
          <p:cNvSpPr>
            <a:spLocks noGrp="1"/>
          </p:cNvSpPr>
          <p:nvPr>
            <p:ph idx="1"/>
          </p:nvPr>
        </p:nvSpPr>
        <p:spPr>
          <a:xfrm>
            <a:off x="107504" y="548680"/>
            <a:ext cx="8856984" cy="6192688"/>
          </a:xfrm>
        </p:spPr>
        <p:txBody>
          <a:bodyPr>
            <a:normAutofit/>
          </a:bodyPr>
          <a:lstStyle/>
          <a:p>
            <a:r>
              <a:rPr lang="de-DE" dirty="0"/>
              <a:t>Die Schweizerische Eidgenossenschaft wurde  </a:t>
            </a:r>
            <a:r>
              <a:rPr lang="de-DE" b="1" dirty="0" smtClean="0">
                <a:solidFill>
                  <a:srgbClr val="FF0000"/>
                </a:solidFill>
              </a:rPr>
              <a:t>1291</a:t>
            </a:r>
            <a:r>
              <a:rPr lang="de-DE" dirty="0" smtClean="0"/>
              <a:t> gegründet</a:t>
            </a:r>
            <a:r>
              <a:rPr lang="de-DE" dirty="0"/>
              <a:t>. </a:t>
            </a:r>
            <a:endParaRPr lang="de-DE" dirty="0" smtClean="0"/>
          </a:p>
          <a:p>
            <a:r>
              <a:rPr lang="de-DE" dirty="0" smtClean="0"/>
              <a:t>Die </a:t>
            </a:r>
            <a:r>
              <a:rPr lang="de-DE" dirty="0"/>
              <a:t>Schweiz liegt im südlichen Mitteleuropa und grenzt an Deutschland im Norden, an Österreich und Liechtenstein im Osten, an Italien im Süden und an Frankreich im </a:t>
            </a:r>
            <a:r>
              <a:rPr lang="de-DE" dirty="0" smtClean="0"/>
              <a:t>Westen. </a:t>
            </a:r>
          </a:p>
          <a:p>
            <a:r>
              <a:rPr lang="de-DE" dirty="0" smtClean="0"/>
              <a:t>Die </a:t>
            </a:r>
            <a:r>
              <a:rPr lang="de-DE" dirty="0"/>
              <a:t>Fläche des Landes beträgt etwa </a:t>
            </a:r>
            <a:r>
              <a:rPr lang="de-DE" dirty="0" smtClean="0"/>
              <a:t>41000 km</a:t>
            </a:r>
            <a:r>
              <a:rPr lang="de-DE" baseline="30000" dirty="0" smtClean="0"/>
              <a:t>2</a:t>
            </a:r>
            <a:r>
              <a:rPr lang="de-DE" dirty="0" smtClean="0"/>
              <a:t>.</a:t>
            </a:r>
          </a:p>
          <a:p>
            <a:r>
              <a:rPr lang="de-DE" dirty="0"/>
              <a:t>In </a:t>
            </a:r>
            <a:r>
              <a:rPr lang="de-DE" dirty="0" smtClean="0"/>
              <a:t>der </a:t>
            </a:r>
            <a:r>
              <a:rPr lang="de-DE" dirty="0"/>
              <a:t>Schweiz leben </a:t>
            </a:r>
            <a:r>
              <a:rPr lang="de-DE" dirty="0" smtClean="0"/>
              <a:t>8,7 </a:t>
            </a:r>
            <a:r>
              <a:rPr lang="de-DE" dirty="0"/>
              <a:t>Mio. Menschen. </a:t>
            </a:r>
            <a:endParaRPr lang="de-DE" dirty="0" smtClean="0"/>
          </a:p>
          <a:p>
            <a:r>
              <a:rPr lang="de-DE" dirty="0" smtClean="0"/>
              <a:t>Die </a:t>
            </a:r>
            <a:r>
              <a:rPr lang="de-DE" dirty="0"/>
              <a:t>das Land bildenden Kantone schlossen </a:t>
            </a:r>
            <a:r>
              <a:rPr lang="de-DE" dirty="0" smtClean="0"/>
              <a:t>sich </a:t>
            </a:r>
            <a:r>
              <a:rPr lang="de-DE" dirty="0"/>
              <a:t>zu einem Bundesstaat in der heutigen Form </a:t>
            </a:r>
            <a:r>
              <a:rPr lang="de-DE" dirty="0" smtClean="0"/>
              <a:t> </a:t>
            </a:r>
            <a:r>
              <a:rPr lang="de-DE" b="1" dirty="0" smtClean="0">
                <a:solidFill>
                  <a:srgbClr val="FF0000"/>
                </a:solidFill>
              </a:rPr>
              <a:t>1848</a:t>
            </a:r>
            <a:r>
              <a:rPr lang="de-DE" dirty="0" smtClean="0"/>
              <a:t> zusammen</a:t>
            </a:r>
            <a:r>
              <a:rPr lang="de-DE" dirty="0"/>
              <a:t>. </a:t>
            </a:r>
            <a:endParaRPr lang="ru-RU" dirty="0"/>
          </a:p>
        </p:txBody>
      </p:sp>
    </p:spTree>
    <p:extLst>
      <p:ext uri="{BB962C8B-B14F-4D97-AF65-F5344CB8AC3E}">
        <p14:creationId xmlns:p14="http://schemas.microsoft.com/office/powerpoint/2010/main" val="203121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0" y="332656"/>
            <a:ext cx="9036496" cy="6525344"/>
          </a:xfrm>
        </p:spPr>
        <p:txBody>
          <a:bodyPr>
            <a:normAutofit fontScale="92500"/>
          </a:bodyPr>
          <a:lstStyle/>
          <a:p>
            <a:r>
              <a:rPr lang="de-DE" dirty="0"/>
              <a:t>Als ein föderaler Staat besteht die Schweiz heute aus 26 Kantonen.</a:t>
            </a:r>
            <a:endParaRPr lang="ru-RU" dirty="0"/>
          </a:p>
          <a:p>
            <a:r>
              <a:rPr lang="de-DE" dirty="0"/>
              <a:t>Die größten Kantone sind Bern, Graubünden, Wallis, </a:t>
            </a:r>
            <a:r>
              <a:rPr lang="de-DE" dirty="0" smtClean="0"/>
              <a:t>Waadt, Zürich, Luzern. </a:t>
            </a:r>
          </a:p>
          <a:p>
            <a:r>
              <a:rPr lang="de-DE" dirty="0" smtClean="0"/>
              <a:t>Jeder </a:t>
            </a:r>
            <a:r>
              <a:rPr lang="de-DE" dirty="0"/>
              <a:t>Kanton hat seine eigene Verfassung, Regierung und sein eigenes </a:t>
            </a:r>
            <a:r>
              <a:rPr lang="de-DE" dirty="0" smtClean="0"/>
              <a:t>Parlament.</a:t>
            </a:r>
          </a:p>
          <a:p>
            <a:r>
              <a:rPr lang="de-DE" dirty="0" smtClean="0"/>
              <a:t>Die Schweiz ist </a:t>
            </a:r>
            <a:r>
              <a:rPr lang="de-DE" dirty="0"/>
              <a:t>das einzige Land </a:t>
            </a:r>
            <a:r>
              <a:rPr lang="de-DE" b="1" dirty="0">
                <a:solidFill>
                  <a:srgbClr val="FF0000"/>
                </a:solidFill>
              </a:rPr>
              <a:t>ohne Hauptstadt</a:t>
            </a:r>
            <a:r>
              <a:rPr lang="de-DE" dirty="0"/>
              <a:t>. Die Stadt Bern </a:t>
            </a:r>
            <a:r>
              <a:rPr lang="de-DE" dirty="0" smtClean="0"/>
              <a:t>wurde nämlich </a:t>
            </a:r>
            <a:r>
              <a:rPr lang="de-DE" dirty="0"/>
              <a:t>im </a:t>
            </a:r>
            <a:r>
              <a:rPr lang="de-DE" dirty="0" smtClean="0"/>
              <a:t>Jahre </a:t>
            </a:r>
            <a:r>
              <a:rPr lang="de-DE" dirty="0"/>
              <a:t>1848 als Sitz des Bundesrates und der Bundesversammlung gewählt, jedoch ganz bewusst nicht </a:t>
            </a:r>
            <a:r>
              <a:rPr lang="de-DE" dirty="0" smtClean="0"/>
              <a:t>als </a:t>
            </a:r>
            <a:r>
              <a:rPr lang="de-DE" dirty="0"/>
              <a:t>Hauptstadt festgelegt. </a:t>
            </a:r>
            <a:endParaRPr lang="de-DE" dirty="0" smtClean="0"/>
          </a:p>
          <a:p>
            <a:r>
              <a:rPr lang="de-DE" dirty="0" smtClean="0"/>
              <a:t>Bern </a:t>
            </a:r>
            <a:r>
              <a:rPr lang="de-DE" dirty="0"/>
              <a:t>erfüllt </a:t>
            </a:r>
            <a:r>
              <a:rPr lang="de-DE" dirty="0" smtClean="0"/>
              <a:t>heute </a:t>
            </a:r>
            <a:r>
              <a:rPr lang="de-DE" dirty="0"/>
              <a:t>alle wesentlichen Eigenschaften einer Hauptstadt, </a:t>
            </a:r>
            <a:r>
              <a:rPr lang="de-DE" dirty="0" smtClean="0"/>
              <a:t>bezeichnet sich sogar </a:t>
            </a:r>
            <a:r>
              <a:rPr lang="de-DE" dirty="0"/>
              <a:t>als Hauptstadt, formell ist sie es aber nicht.</a:t>
            </a:r>
            <a:endParaRPr lang="ru-RU" dirty="0"/>
          </a:p>
          <a:p>
            <a:endParaRPr lang="ru-RU" dirty="0"/>
          </a:p>
        </p:txBody>
      </p:sp>
    </p:spTree>
    <p:extLst>
      <p:ext uri="{BB962C8B-B14F-4D97-AF65-F5344CB8AC3E}">
        <p14:creationId xmlns:p14="http://schemas.microsoft.com/office/powerpoint/2010/main" val="148069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8640"/>
          </a:xfrm>
        </p:spPr>
        <p:txBody>
          <a:bodyPr>
            <a:normAutofit fontScale="90000"/>
          </a:bodyPr>
          <a:lstStyle/>
          <a:p>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32656"/>
            <a:ext cx="9036496"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316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107504" y="404664"/>
            <a:ext cx="8928992" cy="6264696"/>
          </a:xfrm>
        </p:spPr>
        <p:txBody>
          <a:bodyPr>
            <a:noAutofit/>
          </a:bodyPr>
          <a:lstStyle/>
          <a:p>
            <a:r>
              <a:rPr lang="de-DE" sz="5100" dirty="0" smtClean="0">
                <a:solidFill>
                  <a:srgbClr val="FF0000"/>
                </a:solidFill>
              </a:rPr>
              <a:t>Die größten Städte der Schweiz</a:t>
            </a:r>
            <a:r>
              <a:rPr lang="de-DE" sz="5100" dirty="0" smtClean="0"/>
              <a:t>: </a:t>
            </a:r>
          </a:p>
          <a:p>
            <a:r>
              <a:rPr lang="de-DE" sz="5100" dirty="0" smtClean="0"/>
              <a:t> Bern (134000), Zürich (415000), Genf (202000), Basel (172000), Lausanne (139000), Winterthur (112000), Luzern (82000), Sankt Gallen (</a:t>
            </a:r>
            <a:r>
              <a:rPr lang="ru-RU" sz="5100" dirty="0" smtClean="0"/>
              <a:t>76000</a:t>
            </a:r>
            <a:r>
              <a:rPr lang="de-DE" sz="5100" dirty="0" smtClean="0"/>
              <a:t>), </a:t>
            </a:r>
            <a:r>
              <a:rPr lang="ru-RU" sz="5100" dirty="0" err="1" smtClean="0"/>
              <a:t>Lugano</a:t>
            </a:r>
            <a:r>
              <a:rPr lang="de-DE" sz="5100" dirty="0" smtClean="0"/>
              <a:t> (63000). </a:t>
            </a:r>
            <a:endParaRPr lang="ru-RU" sz="5100" dirty="0"/>
          </a:p>
        </p:txBody>
      </p:sp>
    </p:spTree>
    <p:extLst>
      <p:ext uri="{BB962C8B-B14F-4D97-AF65-F5344CB8AC3E}">
        <p14:creationId xmlns:p14="http://schemas.microsoft.com/office/powerpoint/2010/main" val="70015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107504" y="404664"/>
            <a:ext cx="8856984" cy="6264696"/>
          </a:xfrm>
        </p:spPr>
        <p:txBody>
          <a:bodyPr>
            <a:normAutofit/>
          </a:bodyPr>
          <a:lstStyle/>
          <a:p>
            <a:r>
              <a:rPr lang="de-DE" sz="3400" dirty="0"/>
              <a:t>Die wichtigsten Landschaften der Schweiz sind die </a:t>
            </a:r>
            <a:r>
              <a:rPr lang="de-DE" sz="3400" dirty="0" smtClean="0"/>
              <a:t>Alpen. </a:t>
            </a:r>
          </a:p>
          <a:p>
            <a:r>
              <a:rPr lang="de-DE" sz="3400" dirty="0" smtClean="0"/>
              <a:t>Die </a:t>
            </a:r>
            <a:r>
              <a:rPr lang="de-DE" sz="3400" dirty="0"/>
              <a:t>Alpen nehmen 60 % der Oberfläche ein. Hier gibt es viele Schneeberge, Gletscher und Bergseen. </a:t>
            </a:r>
            <a:endParaRPr lang="de-DE" sz="3400" dirty="0" smtClean="0"/>
          </a:p>
          <a:p>
            <a:r>
              <a:rPr lang="de-DE" sz="3400" dirty="0"/>
              <a:t>Z</a:t>
            </a:r>
            <a:r>
              <a:rPr lang="de-DE" sz="3400" dirty="0" smtClean="0"/>
              <a:t>wei größte </a:t>
            </a:r>
            <a:r>
              <a:rPr lang="de-DE" sz="3400" dirty="0"/>
              <a:t>Seen grenzen </a:t>
            </a:r>
            <a:r>
              <a:rPr lang="de-DE" sz="3400" dirty="0" smtClean="0"/>
              <a:t>die Schweiz </a:t>
            </a:r>
            <a:r>
              <a:rPr lang="de-DE" sz="3400" dirty="0"/>
              <a:t>von den Nachbarstaaten ab: </a:t>
            </a:r>
            <a:r>
              <a:rPr lang="de-DE" sz="3400" dirty="0" smtClean="0"/>
              <a:t>der </a:t>
            </a:r>
            <a:r>
              <a:rPr lang="de-DE" sz="3400" dirty="0"/>
              <a:t>Genfer See </a:t>
            </a:r>
            <a:r>
              <a:rPr lang="de-DE" sz="3400" dirty="0" smtClean="0"/>
              <a:t>von </a:t>
            </a:r>
            <a:r>
              <a:rPr lang="de-DE" sz="3400" dirty="0"/>
              <a:t>Frankreich und der Bodensee </a:t>
            </a:r>
            <a:r>
              <a:rPr lang="de-DE" sz="3400" dirty="0" smtClean="0"/>
              <a:t>von </a:t>
            </a:r>
            <a:r>
              <a:rPr lang="de-DE" sz="3400" dirty="0"/>
              <a:t>Deutschland. </a:t>
            </a:r>
            <a:endParaRPr lang="de-DE" sz="3400" dirty="0" smtClean="0"/>
          </a:p>
          <a:p>
            <a:r>
              <a:rPr lang="de-DE" sz="3400" dirty="0"/>
              <a:t>Touristen aus aller Welt bewundern </a:t>
            </a:r>
            <a:r>
              <a:rPr lang="de-DE" sz="3400" dirty="0" smtClean="0"/>
              <a:t> </a:t>
            </a:r>
            <a:r>
              <a:rPr lang="de-DE" sz="3400" dirty="0"/>
              <a:t>hohe schneebedeckte Berge, tiefe Täler, blumenreiche Alpenwiesen, viele Bergseen. </a:t>
            </a:r>
            <a:endParaRPr lang="ru-RU" sz="3400" dirty="0"/>
          </a:p>
        </p:txBody>
      </p:sp>
    </p:spTree>
    <p:extLst>
      <p:ext uri="{BB962C8B-B14F-4D97-AF65-F5344CB8AC3E}">
        <p14:creationId xmlns:p14="http://schemas.microsoft.com/office/powerpoint/2010/main" val="78686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sp>
        <p:nvSpPr>
          <p:cNvPr id="3" name="Объект 2"/>
          <p:cNvSpPr>
            <a:spLocks noGrp="1"/>
          </p:cNvSpPr>
          <p:nvPr>
            <p:ph idx="1"/>
          </p:nvPr>
        </p:nvSpPr>
        <p:spPr>
          <a:xfrm>
            <a:off x="107504" y="404664"/>
            <a:ext cx="9036496" cy="6453336"/>
          </a:xfrm>
        </p:spPr>
        <p:txBody>
          <a:bodyPr>
            <a:normAutofit fontScale="92500" lnSpcReduction="20000"/>
          </a:bodyPr>
          <a:lstStyle/>
          <a:p>
            <a:r>
              <a:rPr lang="de-DE" dirty="0"/>
              <a:t>In der Schweiz gibt es drei gleichberechtigte </a:t>
            </a:r>
            <a:r>
              <a:rPr lang="de-DE" dirty="0" smtClean="0"/>
              <a:t>Amtssprachen: Deutsch</a:t>
            </a:r>
            <a:r>
              <a:rPr lang="de-DE" dirty="0"/>
              <a:t>, Französisch und Italienisch. </a:t>
            </a:r>
            <a:endParaRPr lang="de-DE" dirty="0" smtClean="0"/>
          </a:p>
          <a:p>
            <a:r>
              <a:rPr lang="de-DE" dirty="0" smtClean="0"/>
              <a:t>In </a:t>
            </a:r>
            <a:r>
              <a:rPr lang="de-DE" dirty="0"/>
              <a:t>der Schweiz sind offizielle Texte drei oder sogar viersprachig ausgeführt. </a:t>
            </a:r>
            <a:endParaRPr lang="de-DE" dirty="0" smtClean="0"/>
          </a:p>
          <a:p>
            <a:r>
              <a:rPr lang="de-DE" dirty="0" smtClean="0"/>
              <a:t>Die </a:t>
            </a:r>
            <a:r>
              <a:rPr lang="de-DE" dirty="0"/>
              <a:t>Schweiz hat </a:t>
            </a:r>
            <a:r>
              <a:rPr lang="de-DE" dirty="0" smtClean="0"/>
              <a:t>verfassungsmäßig </a:t>
            </a:r>
            <a:r>
              <a:rPr lang="de-DE" dirty="0"/>
              <a:t>keine Hauptstadt, der Sitz der Regierung ist die Bundesstadt Bern.</a:t>
            </a:r>
            <a:endParaRPr lang="ru-RU" dirty="0"/>
          </a:p>
          <a:p>
            <a:r>
              <a:rPr lang="de-DE" dirty="0"/>
              <a:t>Sprachgebiete der Schweiz:</a:t>
            </a:r>
            <a:endParaRPr lang="ru-RU" dirty="0"/>
          </a:p>
          <a:p>
            <a:r>
              <a:rPr lang="de-DE" dirty="0"/>
              <a:t>Deutsch (65,6 </a:t>
            </a:r>
            <a:r>
              <a:rPr lang="de-DE" dirty="0" smtClean="0"/>
              <a:t>%)</a:t>
            </a:r>
            <a:endParaRPr lang="ru-RU" dirty="0"/>
          </a:p>
          <a:p>
            <a:r>
              <a:rPr lang="de-DE" dirty="0"/>
              <a:t>Französisch (22,8 </a:t>
            </a:r>
            <a:r>
              <a:rPr lang="de-DE" dirty="0" smtClean="0"/>
              <a:t>%)</a:t>
            </a:r>
            <a:endParaRPr lang="ru-RU" dirty="0"/>
          </a:p>
          <a:p>
            <a:r>
              <a:rPr lang="de-DE" dirty="0"/>
              <a:t>Italienisch (8,4 </a:t>
            </a:r>
            <a:r>
              <a:rPr lang="de-DE" dirty="0" smtClean="0"/>
              <a:t>%)</a:t>
            </a:r>
            <a:endParaRPr lang="ru-RU" dirty="0"/>
          </a:p>
          <a:p>
            <a:r>
              <a:rPr lang="de-DE" dirty="0"/>
              <a:t>Rätoromanisch (0,6 </a:t>
            </a:r>
            <a:r>
              <a:rPr lang="de-DE" dirty="0" smtClean="0"/>
              <a:t>%).</a:t>
            </a:r>
            <a:endParaRPr lang="ru-RU" dirty="0"/>
          </a:p>
          <a:p>
            <a:r>
              <a:rPr lang="de-DE" dirty="0" smtClean="0"/>
              <a:t>37,9 % sind </a:t>
            </a:r>
            <a:r>
              <a:rPr lang="de-DE" u="sng" dirty="0" smtClean="0">
                <a:hlinkClick r:id="rId2"/>
              </a:rPr>
              <a:t>römisch-katholisch</a:t>
            </a:r>
            <a:r>
              <a:rPr lang="de-DE" u="sng" dirty="0">
                <a:hlinkClick r:id="rId2"/>
              </a:rPr>
              <a:t>,</a:t>
            </a:r>
            <a:endParaRPr lang="ru-RU" dirty="0"/>
          </a:p>
          <a:p>
            <a:r>
              <a:rPr lang="de-DE" dirty="0" smtClean="0"/>
              <a:t>25,5 % sind </a:t>
            </a:r>
            <a:r>
              <a:rPr lang="de-DE" u="sng" dirty="0" smtClean="0">
                <a:hlinkClick r:id="rId3"/>
              </a:rPr>
              <a:t>evangelisch,</a:t>
            </a:r>
            <a:r>
              <a:rPr lang="de-DE" dirty="0" smtClean="0"/>
              <a:t> </a:t>
            </a:r>
          </a:p>
          <a:p>
            <a:r>
              <a:rPr lang="de-DE" dirty="0" smtClean="0"/>
              <a:t>23,0 </a:t>
            </a:r>
            <a:r>
              <a:rPr lang="de-DE" dirty="0"/>
              <a:t>Prozent</a:t>
            </a:r>
            <a:r>
              <a:rPr lang="de-DE" u="sng" dirty="0"/>
              <a:t> </a:t>
            </a:r>
            <a:r>
              <a:rPr lang="de-DE" u="sng" dirty="0" smtClean="0"/>
              <a:t>konfessionslos</a:t>
            </a:r>
            <a:r>
              <a:rPr lang="de-DE" u="sng" dirty="0" smtClean="0"/>
              <a:t>. </a:t>
            </a:r>
            <a:endParaRPr lang="de-DE" dirty="0" smtClean="0"/>
          </a:p>
        </p:txBody>
      </p:sp>
    </p:spTree>
    <p:extLst>
      <p:ext uri="{BB962C8B-B14F-4D97-AF65-F5344CB8AC3E}">
        <p14:creationId xmlns:p14="http://schemas.microsoft.com/office/powerpoint/2010/main" val="3751846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8640"/>
          </a:xfrm>
        </p:spPr>
        <p:txBody>
          <a:bodyPr>
            <a:normAutofit fontScale="90000"/>
          </a:bodyPr>
          <a:lstStyle/>
          <a:p>
            <a:endParaRPr lang="ru-RU" dirty="0"/>
          </a:p>
        </p:txBody>
      </p:sp>
      <p:sp>
        <p:nvSpPr>
          <p:cNvPr id="3" name="Объект 2"/>
          <p:cNvSpPr>
            <a:spLocks noGrp="1"/>
          </p:cNvSpPr>
          <p:nvPr>
            <p:ph idx="1"/>
          </p:nvPr>
        </p:nvSpPr>
        <p:spPr>
          <a:xfrm>
            <a:off x="107504" y="332656"/>
            <a:ext cx="8856984" cy="6408712"/>
          </a:xfrm>
        </p:spPr>
        <p:txBody>
          <a:bodyPr>
            <a:noAutofit/>
          </a:bodyPr>
          <a:lstStyle/>
          <a:p>
            <a:r>
              <a:rPr lang="de-DE" sz="2700" dirty="0"/>
              <a:t>Die gesetzgebende Macht hat in der Schweiz das </a:t>
            </a:r>
            <a:r>
              <a:rPr lang="de-DE" sz="2700" dirty="0" smtClean="0"/>
              <a:t>Parlament (Bundesversammlung).</a:t>
            </a:r>
            <a:endParaRPr lang="de-DE" sz="2700" dirty="0" smtClean="0"/>
          </a:p>
          <a:p>
            <a:r>
              <a:rPr lang="de-DE" sz="2700" dirty="0" smtClean="0"/>
              <a:t>Die Bundesversammlung (der </a:t>
            </a:r>
            <a:r>
              <a:rPr lang="de-DE" sz="2700" dirty="0"/>
              <a:t>Nationalrat und </a:t>
            </a:r>
            <a:r>
              <a:rPr lang="de-DE" sz="2700" dirty="0" smtClean="0"/>
              <a:t>der Ständerat) wählt jährlich den </a:t>
            </a:r>
            <a:r>
              <a:rPr lang="de-DE" sz="2700" dirty="0"/>
              <a:t>Bundespräsidenten für </a:t>
            </a:r>
            <a:r>
              <a:rPr lang="de-DE" sz="2700" dirty="0"/>
              <a:t>1</a:t>
            </a:r>
            <a:r>
              <a:rPr lang="de-DE" sz="2700" dirty="0" smtClean="0"/>
              <a:t> Jahr. </a:t>
            </a:r>
          </a:p>
          <a:p>
            <a:r>
              <a:rPr lang="de-DE" sz="2700" dirty="0" smtClean="0"/>
              <a:t>Der </a:t>
            </a:r>
            <a:r>
              <a:rPr lang="de-DE" sz="2700" dirty="0"/>
              <a:t>Bundespräsident ist in der Schweiz kein </a:t>
            </a:r>
            <a:r>
              <a:rPr lang="de-DE" sz="2700" dirty="0" smtClean="0"/>
              <a:t>Staatsoberhaupt. Er </a:t>
            </a:r>
            <a:r>
              <a:rPr lang="de-DE" sz="2700" dirty="0"/>
              <a:t>hat keine besonderen Vollmachten, </a:t>
            </a:r>
            <a:r>
              <a:rPr lang="de-DE" sz="2700" dirty="0" smtClean="0"/>
              <a:t> </a:t>
            </a:r>
            <a:r>
              <a:rPr lang="de-DE" sz="2700" dirty="0"/>
              <a:t>unterzeichnet Erlässe der Regierung und vertritt den Staat nach außen. </a:t>
            </a:r>
            <a:endParaRPr lang="de-DE" sz="2700" dirty="0" smtClean="0"/>
          </a:p>
          <a:p>
            <a:r>
              <a:rPr lang="de-DE" sz="2700" dirty="0" smtClean="0"/>
              <a:t>In </a:t>
            </a:r>
            <a:r>
              <a:rPr lang="de-DE" sz="2700" dirty="0"/>
              <a:t>der Schweiz haben ihren Sitz viele internationale </a:t>
            </a:r>
            <a:r>
              <a:rPr lang="de-DE" sz="2700" dirty="0" smtClean="0"/>
              <a:t>Organisationen, </a:t>
            </a:r>
            <a:r>
              <a:rPr lang="de-DE" sz="2700" dirty="0"/>
              <a:t>z. B. das Internationale Olympische Komitee in Lausanne. </a:t>
            </a:r>
            <a:endParaRPr lang="de-DE" sz="2700" dirty="0" smtClean="0"/>
          </a:p>
          <a:p>
            <a:r>
              <a:rPr lang="de-DE" sz="2700" dirty="0" smtClean="0"/>
              <a:t>In </a:t>
            </a:r>
            <a:r>
              <a:rPr lang="de-DE" sz="2700" dirty="0"/>
              <a:t>Genf finden oft internationale Kongresse und Konferenzen statt, hier haben auch einige </a:t>
            </a:r>
            <a:r>
              <a:rPr lang="de-DE" sz="2700" dirty="0" smtClean="0"/>
              <a:t>Organe </a:t>
            </a:r>
            <a:r>
              <a:rPr lang="de-DE" sz="2700" dirty="0"/>
              <a:t>der UNO ihren Sitz.</a:t>
            </a:r>
            <a:endParaRPr lang="ru-RU" sz="2700" dirty="0"/>
          </a:p>
        </p:txBody>
      </p:sp>
    </p:spTree>
    <p:extLst>
      <p:ext uri="{BB962C8B-B14F-4D97-AF65-F5344CB8AC3E}">
        <p14:creationId xmlns:p14="http://schemas.microsoft.com/office/powerpoint/2010/main" val="2857428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360040"/>
          </a:xfrm>
        </p:spPr>
        <p:txBody>
          <a:bodyPr>
            <a:normAutofit fontScale="90000"/>
          </a:bodyPr>
          <a:lstStyle/>
          <a:p>
            <a:r>
              <a:rPr lang="de-DE" b="1" dirty="0" smtClean="0">
                <a:solidFill>
                  <a:srgbClr val="FF0000"/>
                </a:solidFill>
              </a:rPr>
              <a:t>Wirtschaft</a:t>
            </a:r>
            <a:endParaRPr lang="ru-RU" b="1" dirty="0">
              <a:solidFill>
                <a:srgbClr val="FF0000"/>
              </a:solidFill>
            </a:endParaRPr>
          </a:p>
        </p:txBody>
      </p:sp>
      <p:sp>
        <p:nvSpPr>
          <p:cNvPr id="3" name="Объект 2"/>
          <p:cNvSpPr>
            <a:spLocks noGrp="1"/>
          </p:cNvSpPr>
          <p:nvPr>
            <p:ph idx="1"/>
          </p:nvPr>
        </p:nvSpPr>
        <p:spPr>
          <a:xfrm>
            <a:off x="0" y="620688"/>
            <a:ext cx="9144000" cy="6237312"/>
          </a:xfrm>
        </p:spPr>
        <p:txBody>
          <a:bodyPr>
            <a:noAutofit/>
          </a:bodyPr>
          <a:lstStyle/>
          <a:p>
            <a:r>
              <a:rPr lang="de-DE" sz="2500" dirty="0" smtClean="0"/>
              <a:t>Zahlungsmittel ist der Schweizer Franken </a:t>
            </a:r>
            <a:r>
              <a:rPr lang="de-DE" sz="2500" b="1" dirty="0" smtClean="0">
                <a:solidFill>
                  <a:srgbClr val="FF0000"/>
                </a:solidFill>
              </a:rPr>
              <a:t>(1 Franken </a:t>
            </a:r>
            <a:r>
              <a:rPr lang="en-GB" sz="2500" b="1" dirty="0" smtClean="0">
                <a:solidFill>
                  <a:srgbClr val="FF0000"/>
                </a:solidFill>
              </a:rPr>
              <a:t>=</a:t>
            </a:r>
            <a:r>
              <a:rPr lang="ru-RU" sz="2500" b="1" dirty="0" smtClean="0">
                <a:solidFill>
                  <a:srgbClr val="FF0000"/>
                </a:solidFill>
              </a:rPr>
              <a:t> 1 </a:t>
            </a:r>
            <a:r>
              <a:rPr lang="de-DE" sz="2500" b="1" dirty="0" smtClean="0">
                <a:solidFill>
                  <a:srgbClr val="FF0000"/>
                </a:solidFill>
              </a:rPr>
              <a:t>Euro)</a:t>
            </a:r>
            <a:r>
              <a:rPr lang="de-DE" sz="2500" b="1" dirty="0" smtClean="0">
                <a:solidFill>
                  <a:srgbClr val="FF0000"/>
                </a:solidFill>
              </a:rPr>
              <a:t>.</a:t>
            </a:r>
            <a:endParaRPr lang="ru-RU" sz="2500" b="1" dirty="0" smtClean="0">
              <a:solidFill>
                <a:srgbClr val="FF0000"/>
              </a:solidFill>
            </a:endParaRPr>
          </a:p>
          <a:p>
            <a:r>
              <a:rPr lang="de-DE" sz="2500" dirty="0" smtClean="0"/>
              <a:t>Die Schweiz ist ein rohstoffarmes Land.  Es führt  Roh- und Brennstoffe immer ein. </a:t>
            </a:r>
          </a:p>
          <a:p>
            <a:r>
              <a:rPr lang="de-DE" sz="2500" dirty="0" smtClean="0"/>
              <a:t>Die Schweiz ist ein hochentwickeltes Industrieland. </a:t>
            </a:r>
          </a:p>
          <a:p>
            <a:r>
              <a:rPr lang="de-DE" sz="2500" dirty="0" smtClean="0"/>
              <a:t>Zu den führenden Zweigen gehören: der Gerätebau, die Elektrotechnik, Werkzeugmaschinen, Landmaschinen, die chemische, pharmazeutische Industrie, die Textilindustrie, die Nahrungsmittelindustrie. </a:t>
            </a:r>
          </a:p>
          <a:p>
            <a:r>
              <a:rPr lang="de-DE" sz="2500" dirty="0" smtClean="0"/>
              <a:t>Die Schweizer Uhrenindustrie ist weltbekannt. Sie erzeugt ungefähr 60 % der Weltuhren.</a:t>
            </a:r>
          </a:p>
          <a:p>
            <a:r>
              <a:rPr lang="de-DE" sz="2500" dirty="0" smtClean="0"/>
              <a:t>Eine führende Rolle spielen die Banken und der Tourismus. </a:t>
            </a:r>
          </a:p>
          <a:p>
            <a:r>
              <a:rPr lang="de-DE" sz="2500" dirty="0" smtClean="0"/>
              <a:t>Die Nutzung der Wasserkraft hat eine besondere Bedeutung. </a:t>
            </a:r>
          </a:p>
          <a:p>
            <a:r>
              <a:rPr lang="de-DE" sz="2500" dirty="0" smtClean="0"/>
              <a:t>Im Sommer exportiert die Schweiz einen großen Teil der Elektroenergie, im Winter dagegen muss sie Elektroenergie importieren (wie Österreich). </a:t>
            </a:r>
            <a:endParaRPr lang="ru-RU" sz="2500" dirty="0"/>
          </a:p>
        </p:txBody>
      </p:sp>
    </p:spTree>
    <p:extLst>
      <p:ext uri="{BB962C8B-B14F-4D97-AF65-F5344CB8AC3E}">
        <p14:creationId xmlns:p14="http://schemas.microsoft.com/office/powerpoint/2010/main" val="2633846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de-DE" b="1" dirty="0" smtClean="0">
                <a:solidFill>
                  <a:srgbClr val="FF0000"/>
                </a:solidFill>
              </a:rPr>
              <a:t>Großherzogtum </a:t>
            </a:r>
            <a:r>
              <a:rPr lang="de-DE" b="1" dirty="0">
                <a:solidFill>
                  <a:srgbClr val="FF0000"/>
                </a:solidFill>
              </a:rPr>
              <a:t>Luxemburg</a:t>
            </a:r>
            <a:endParaRPr lang="ru-RU" b="1" dirty="0">
              <a:solidFill>
                <a:srgbClr val="FF0000"/>
              </a:solidFill>
            </a:endParaRPr>
          </a:p>
        </p:txBody>
      </p:sp>
      <p:sp>
        <p:nvSpPr>
          <p:cNvPr id="3" name="Объект 2"/>
          <p:cNvSpPr>
            <a:spLocks noGrp="1"/>
          </p:cNvSpPr>
          <p:nvPr>
            <p:ph idx="1"/>
          </p:nvPr>
        </p:nvSpPr>
        <p:spPr>
          <a:xfrm>
            <a:off x="107504" y="548680"/>
            <a:ext cx="9036496" cy="6309320"/>
          </a:xfrm>
        </p:spPr>
        <p:txBody>
          <a:bodyPr>
            <a:noAutofit/>
          </a:bodyPr>
          <a:lstStyle/>
          <a:p>
            <a:r>
              <a:rPr lang="de-DE" sz="3400" dirty="0"/>
              <a:t>Luxemburg ist seit </a:t>
            </a:r>
            <a:r>
              <a:rPr lang="de-DE" sz="3400" dirty="0" smtClean="0"/>
              <a:t>1867 </a:t>
            </a:r>
            <a:r>
              <a:rPr lang="de-DE" sz="3400" dirty="0"/>
              <a:t>ein souveräner und unabhängiger Staat. </a:t>
            </a:r>
            <a:endParaRPr lang="de-DE" sz="3400" dirty="0" smtClean="0"/>
          </a:p>
          <a:p>
            <a:r>
              <a:rPr lang="de-DE" sz="3400" dirty="0" smtClean="0"/>
              <a:t>Das </a:t>
            </a:r>
            <a:r>
              <a:rPr lang="de-DE" sz="3400" dirty="0"/>
              <a:t>Großherzogtum Luxemburg befindet sich zwischen der BRD, Frankreich und </a:t>
            </a:r>
            <a:r>
              <a:rPr lang="de-DE" sz="3400" dirty="0" smtClean="0"/>
              <a:t>Belgien. </a:t>
            </a:r>
          </a:p>
          <a:p>
            <a:r>
              <a:rPr lang="de-DE" sz="3400" dirty="0" smtClean="0"/>
              <a:t>Die </a:t>
            </a:r>
            <a:r>
              <a:rPr lang="de-DE" sz="3400" dirty="0"/>
              <a:t>Fläche des Landes ist </a:t>
            </a:r>
            <a:r>
              <a:rPr lang="de-DE" sz="3400" dirty="0" smtClean="0"/>
              <a:t>2590 km</a:t>
            </a:r>
            <a:r>
              <a:rPr lang="de-DE" sz="3400" baseline="30000" dirty="0" smtClean="0"/>
              <a:t>2</a:t>
            </a:r>
            <a:r>
              <a:rPr lang="de-DE" sz="3400" dirty="0" smtClean="0"/>
              <a:t>. </a:t>
            </a:r>
          </a:p>
          <a:p>
            <a:r>
              <a:rPr lang="de-DE" sz="3400" dirty="0" smtClean="0"/>
              <a:t>Die </a:t>
            </a:r>
            <a:r>
              <a:rPr lang="de-DE" sz="3400" dirty="0"/>
              <a:t>Bevölkerungszahl — rund </a:t>
            </a:r>
            <a:r>
              <a:rPr lang="de-DE" sz="3400" dirty="0" smtClean="0"/>
              <a:t>640000 Menschen.</a:t>
            </a:r>
          </a:p>
          <a:p>
            <a:r>
              <a:rPr lang="de-DE" sz="3400" dirty="0" smtClean="0"/>
              <a:t>47,7</a:t>
            </a:r>
            <a:r>
              <a:rPr lang="de-DE" sz="3400" dirty="0"/>
              <a:t>% von ihnen sind Ausländer. </a:t>
            </a:r>
            <a:endParaRPr lang="de-DE" sz="3400" dirty="0" smtClean="0"/>
          </a:p>
          <a:p>
            <a:r>
              <a:rPr lang="de-DE" sz="3400" dirty="0" smtClean="0"/>
              <a:t>Luxemburg </a:t>
            </a:r>
            <a:r>
              <a:rPr lang="de-DE" sz="3400" dirty="0"/>
              <a:t>ist die Hauptstadt des Landes. </a:t>
            </a:r>
            <a:endParaRPr lang="de-DE" sz="3400" dirty="0" smtClean="0"/>
          </a:p>
          <a:p>
            <a:r>
              <a:rPr lang="de-DE" sz="3400" dirty="0" smtClean="0"/>
              <a:t>Luxemburgisch, Französisch und Deutsch </a:t>
            </a:r>
            <a:r>
              <a:rPr lang="de-DE" sz="3400" dirty="0"/>
              <a:t>sind </a:t>
            </a:r>
            <a:r>
              <a:rPr lang="de-DE" sz="3400" dirty="0" smtClean="0"/>
              <a:t>Amtssprachen</a:t>
            </a:r>
            <a:r>
              <a:rPr lang="de-DE" sz="3400" dirty="0"/>
              <a:t>. </a:t>
            </a:r>
            <a:endParaRPr lang="ru-RU" sz="3400" dirty="0"/>
          </a:p>
        </p:txBody>
      </p:sp>
    </p:spTree>
    <p:extLst>
      <p:ext uri="{BB962C8B-B14F-4D97-AF65-F5344CB8AC3E}">
        <p14:creationId xmlns:p14="http://schemas.microsoft.com/office/powerpoint/2010/main" val="407023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8640"/>
          </a:xfrm>
        </p:spPr>
        <p:txBody>
          <a:bodyPr>
            <a:normAutofit fontScale="90000"/>
          </a:bodyPr>
          <a:lstStyle/>
          <a:p>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548680"/>
            <a:ext cx="9036496"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024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548680"/>
            <a:ext cx="5904655"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1647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404664"/>
            <a:ext cx="6696744" cy="645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384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sp>
        <p:nvSpPr>
          <p:cNvPr id="3" name="Объект 2"/>
          <p:cNvSpPr>
            <a:spLocks noGrp="1"/>
          </p:cNvSpPr>
          <p:nvPr>
            <p:ph idx="1"/>
          </p:nvPr>
        </p:nvSpPr>
        <p:spPr>
          <a:xfrm>
            <a:off x="-108520" y="404664"/>
            <a:ext cx="9252520" cy="6453336"/>
          </a:xfrm>
        </p:spPr>
        <p:txBody>
          <a:bodyPr>
            <a:noAutofit/>
          </a:bodyPr>
          <a:lstStyle/>
          <a:p>
            <a:r>
              <a:rPr lang="ru-RU" sz="3300" dirty="0" err="1" smtClean="0"/>
              <a:t>Luxemburg</a:t>
            </a:r>
            <a:r>
              <a:rPr lang="ru-RU" sz="3300" dirty="0" smtClean="0"/>
              <a:t> </a:t>
            </a:r>
            <a:r>
              <a:rPr lang="ru-RU" sz="3300" dirty="0" err="1"/>
              <a:t>ist</a:t>
            </a:r>
            <a:r>
              <a:rPr lang="ru-RU" sz="3300" dirty="0"/>
              <a:t> </a:t>
            </a:r>
            <a:r>
              <a:rPr lang="ru-RU" sz="3300" dirty="0" err="1"/>
              <a:t>eine</a:t>
            </a:r>
            <a:r>
              <a:rPr lang="ru-RU" sz="3300" dirty="0"/>
              <a:t> </a:t>
            </a:r>
            <a:r>
              <a:rPr lang="ru-RU" sz="3300" dirty="0" err="1"/>
              <a:t>konstitutionelle</a:t>
            </a:r>
            <a:r>
              <a:rPr lang="ru-RU" sz="3300" dirty="0"/>
              <a:t> </a:t>
            </a:r>
            <a:r>
              <a:rPr lang="ru-RU" sz="3300" dirty="0" err="1"/>
              <a:t>Erbmonarchie</a:t>
            </a:r>
            <a:r>
              <a:rPr lang="ru-RU" sz="3300" dirty="0"/>
              <a:t>. </a:t>
            </a:r>
            <a:endParaRPr lang="de-DE" sz="3300" dirty="0" smtClean="0"/>
          </a:p>
          <a:p>
            <a:r>
              <a:rPr lang="ru-RU" sz="3300" dirty="0" err="1" smtClean="0"/>
              <a:t>Das</a:t>
            </a:r>
            <a:r>
              <a:rPr lang="ru-RU" sz="3300" dirty="0" smtClean="0"/>
              <a:t> </a:t>
            </a:r>
            <a:r>
              <a:rPr lang="ru-RU" sz="3300" dirty="0" err="1"/>
              <a:t>Staatsoberhaupt</a:t>
            </a:r>
            <a:r>
              <a:rPr lang="ru-RU" sz="3300" dirty="0"/>
              <a:t> </a:t>
            </a:r>
            <a:r>
              <a:rPr lang="ru-RU" sz="3300" dirty="0" err="1"/>
              <a:t>ist</a:t>
            </a:r>
            <a:r>
              <a:rPr lang="ru-RU" sz="3300" dirty="0"/>
              <a:t> </a:t>
            </a:r>
            <a:r>
              <a:rPr lang="ru-RU" sz="3300" dirty="0" err="1"/>
              <a:t>der</a:t>
            </a:r>
            <a:r>
              <a:rPr lang="ru-RU" sz="3300" dirty="0"/>
              <a:t> </a:t>
            </a:r>
            <a:r>
              <a:rPr lang="ru-RU" sz="3300" dirty="0" err="1"/>
              <a:t>Großherzog</a:t>
            </a:r>
            <a:r>
              <a:rPr lang="ru-RU" sz="3300" dirty="0"/>
              <a:t>. </a:t>
            </a:r>
            <a:r>
              <a:rPr lang="de-DE" sz="3300" dirty="0" smtClean="0"/>
              <a:t>Ihm</a:t>
            </a:r>
            <a:r>
              <a:rPr lang="ru-RU" sz="3300" dirty="0" smtClean="0"/>
              <a:t> </a:t>
            </a:r>
            <a:r>
              <a:rPr lang="ru-RU" sz="3300" dirty="0" err="1" smtClean="0"/>
              <a:t>gehört</a:t>
            </a:r>
            <a:r>
              <a:rPr lang="de-DE" sz="3300" dirty="0" smtClean="0"/>
              <a:t> </a:t>
            </a:r>
            <a:r>
              <a:rPr lang="ru-RU" sz="3300" dirty="0" err="1" smtClean="0"/>
              <a:t>die</a:t>
            </a:r>
            <a:r>
              <a:rPr lang="ru-RU" sz="3300" dirty="0" smtClean="0"/>
              <a:t> </a:t>
            </a:r>
            <a:r>
              <a:rPr lang="ru-RU" sz="3300" dirty="0" err="1"/>
              <a:t>ganze</a:t>
            </a:r>
            <a:r>
              <a:rPr lang="ru-RU" sz="3300" dirty="0"/>
              <a:t> </a:t>
            </a:r>
            <a:r>
              <a:rPr lang="ru-RU" sz="3300" dirty="0" err="1"/>
              <a:t>Exekutiv</a:t>
            </a:r>
            <a:r>
              <a:rPr lang="ru-RU" sz="3300" dirty="0"/>
              <a:t>- </a:t>
            </a:r>
            <a:r>
              <a:rPr lang="ru-RU" sz="3300" dirty="0" err="1"/>
              <a:t>und</a:t>
            </a:r>
            <a:r>
              <a:rPr lang="ru-RU" sz="3300" dirty="0"/>
              <a:t> </a:t>
            </a:r>
            <a:r>
              <a:rPr lang="ru-RU" sz="3300" dirty="0" err="1"/>
              <a:t>gesetzgebende</a:t>
            </a:r>
            <a:r>
              <a:rPr lang="ru-RU" sz="3300" dirty="0"/>
              <a:t> </a:t>
            </a:r>
            <a:r>
              <a:rPr lang="ru-RU" sz="3300" dirty="0" err="1"/>
              <a:t>Macht</a:t>
            </a:r>
            <a:r>
              <a:rPr lang="ru-RU" sz="3300" dirty="0"/>
              <a:t>. </a:t>
            </a:r>
            <a:endParaRPr lang="de-DE" sz="3300" dirty="0" smtClean="0"/>
          </a:p>
          <a:p>
            <a:r>
              <a:rPr lang="ru-RU" sz="3300" dirty="0" err="1" smtClean="0"/>
              <a:t>Der</a:t>
            </a:r>
            <a:r>
              <a:rPr lang="ru-RU" sz="3300" dirty="0" smtClean="0"/>
              <a:t> </a:t>
            </a:r>
            <a:r>
              <a:rPr lang="ru-RU" sz="3300" dirty="0" err="1"/>
              <a:t>Großherzog</a:t>
            </a:r>
            <a:r>
              <a:rPr lang="ru-RU" sz="3300" dirty="0"/>
              <a:t> </a:t>
            </a:r>
            <a:r>
              <a:rPr lang="de-DE" sz="3300" dirty="0" smtClean="0"/>
              <a:t>fasst</a:t>
            </a:r>
            <a:r>
              <a:rPr lang="ru-RU" sz="3300" dirty="0" smtClean="0"/>
              <a:t> </a:t>
            </a:r>
            <a:r>
              <a:rPr lang="ru-RU" sz="3300" dirty="0" err="1"/>
              <a:t>Gesetze</a:t>
            </a:r>
            <a:r>
              <a:rPr lang="ru-RU" sz="3300" dirty="0"/>
              <a:t> </a:t>
            </a:r>
            <a:r>
              <a:rPr lang="ru-RU" sz="3300" dirty="0" err="1"/>
              <a:t>fassen</a:t>
            </a:r>
            <a:r>
              <a:rPr lang="ru-RU" sz="3300" dirty="0" smtClean="0"/>
              <a:t>,</a:t>
            </a:r>
            <a:r>
              <a:rPr lang="de-DE" sz="3300" dirty="0" smtClean="0"/>
              <a:t> schließt</a:t>
            </a:r>
            <a:r>
              <a:rPr lang="ru-RU" sz="3300" dirty="0" smtClean="0"/>
              <a:t> </a:t>
            </a:r>
            <a:r>
              <a:rPr lang="ru-RU" sz="3300" dirty="0" err="1"/>
              <a:t>internationale</a:t>
            </a:r>
            <a:r>
              <a:rPr lang="ru-RU" sz="3300" dirty="0"/>
              <a:t> </a:t>
            </a:r>
            <a:r>
              <a:rPr lang="ru-RU" sz="3300" dirty="0" err="1"/>
              <a:t>Verträge</a:t>
            </a:r>
            <a:r>
              <a:rPr lang="ru-RU" sz="3300" dirty="0"/>
              <a:t> </a:t>
            </a:r>
            <a:r>
              <a:rPr lang="ru-RU" sz="3300" dirty="0" err="1" smtClean="0"/>
              <a:t>ab</a:t>
            </a:r>
            <a:r>
              <a:rPr lang="ru-RU" sz="3300" dirty="0" smtClean="0"/>
              <a:t>. </a:t>
            </a:r>
            <a:endParaRPr lang="de-DE" sz="3300" dirty="0" smtClean="0"/>
          </a:p>
          <a:p>
            <a:r>
              <a:rPr lang="de-DE" sz="3300" dirty="0" smtClean="0"/>
              <a:t>D</a:t>
            </a:r>
            <a:r>
              <a:rPr lang="ru-RU" sz="3300" dirty="0" err="1" smtClean="0"/>
              <a:t>ie</a:t>
            </a:r>
            <a:r>
              <a:rPr lang="ru-RU" sz="3300" dirty="0" smtClean="0"/>
              <a:t> </a:t>
            </a:r>
            <a:r>
              <a:rPr lang="ru-RU" sz="3300" dirty="0" err="1"/>
              <a:t>Regierung</a:t>
            </a:r>
            <a:r>
              <a:rPr lang="ru-RU" sz="3300" dirty="0"/>
              <a:t> </a:t>
            </a:r>
            <a:r>
              <a:rPr lang="ru-RU" sz="3300" dirty="0" err="1"/>
              <a:t>wird</a:t>
            </a:r>
            <a:r>
              <a:rPr lang="ru-RU" sz="3300" dirty="0"/>
              <a:t> </a:t>
            </a:r>
            <a:r>
              <a:rPr lang="ru-RU" sz="3300" dirty="0" err="1"/>
              <a:t>vom</a:t>
            </a:r>
            <a:r>
              <a:rPr lang="ru-RU" sz="3300" dirty="0"/>
              <a:t> </a:t>
            </a:r>
            <a:r>
              <a:rPr lang="ru-RU" sz="3300" dirty="0" err="1"/>
              <a:t>Großherzog</a:t>
            </a:r>
            <a:r>
              <a:rPr lang="ru-RU" sz="3300" dirty="0"/>
              <a:t> </a:t>
            </a:r>
            <a:r>
              <a:rPr lang="ru-RU" sz="3300" dirty="0" err="1"/>
              <a:t>berufen</a:t>
            </a:r>
            <a:r>
              <a:rPr lang="ru-RU" sz="3300" dirty="0"/>
              <a:t>. </a:t>
            </a:r>
          </a:p>
          <a:p>
            <a:r>
              <a:rPr lang="de-DE" sz="3300" dirty="0"/>
              <a:t>Luxemburg ist Verwaltungssitz der Europäischen </a:t>
            </a:r>
            <a:r>
              <a:rPr lang="de-DE" sz="3300" dirty="0" smtClean="0"/>
              <a:t>Union und anderer Organe der </a:t>
            </a:r>
            <a:r>
              <a:rPr lang="de-DE" sz="3300" dirty="0"/>
              <a:t>EU. </a:t>
            </a:r>
            <a:endParaRPr lang="de-DE" sz="3300" dirty="0" smtClean="0"/>
          </a:p>
          <a:p>
            <a:r>
              <a:rPr lang="ru-RU" sz="3300" dirty="0" err="1" smtClean="0"/>
              <a:t>Seit</a:t>
            </a:r>
            <a:r>
              <a:rPr lang="ru-RU" sz="3300" dirty="0" smtClean="0"/>
              <a:t> </a:t>
            </a:r>
            <a:r>
              <a:rPr lang="ru-RU" sz="3300" dirty="0"/>
              <a:t>1948 </a:t>
            </a:r>
            <a:r>
              <a:rPr lang="ru-RU" sz="3300" dirty="0" err="1"/>
              <a:t>gehört</a:t>
            </a:r>
            <a:r>
              <a:rPr lang="ru-RU" sz="3300" dirty="0"/>
              <a:t> </a:t>
            </a:r>
            <a:r>
              <a:rPr lang="ru-RU" sz="3300" dirty="0" err="1"/>
              <a:t>Luxemburg</a:t>
            </a:r>
            <a:r>
              <a:rPr lang="ru-RU" sz="3300" dirty="0"/>
              <a:t> </a:t>
            </a:r>
            <a:r>
              <a:rPr lang="ru-RU" sz="3300" dirty="0" err="1"/>
              <a:t>zur</a:t>
            </a:r>
            <a:r>
              <a:rPr lang="ru-RU" sz="3300" dirty="0"/>
              <a:t> </a:t>
            </a:r>
            <a:r>
              <a:rPr lang="ru-RU" sz="3300" dirty="0" err="1" smtClean="0"/>
              <a:t>Benelux</a:t>
            </a:r>
            <a:r>
              <a:rPr lang="de-DE" sz="3300" dirty="0" smtClean="0"/>
              <a:t>-U</a:t>
            </a:r>
            <a:r>
              <a:rPr lang="ru-RU" sz="3300" dirty="0" err="1" smtClean="0"/>
              <a:t>nion</a:t>
            </a:r>
            <a:r>
              <a:rPr lang="ru-RU" sz="3300" dirty="0" smtClean="0"/>
              <a:t> </a:t>
            </a:r>
            <a:r>
              <a:rPr lang="ru-RU" sz="3300" dirty="0" err="1"/>
              <a:t>und</a:t>
            </a:r>
            <a:r>
              <a:rPr lang="ru-RU" sz="3300" dirty="0"/>
              <a:t> </a:t>
            </a:r>
            <a:r>
              <a:rPr lang="ru-RU" sz="3300" dirty="0" err="1"/>
              <a:t>seit</a:t>
            </a:r>
            <a:r>
              <a:rPr lang="ru-RU" sz="3300" dirty="0"/>
              <a:t> 1949 — </a:t>
            </a:r>
            <a:r>
              <a:rPr lang="ru-RU" sz="3300" dirty="0" err="1"/>
              <a:t>zur</a:t>
            </a:r>
            <a:r>
              <a:rPr lang="ru-RU" sz="3300" dirty="0"/>
              <a:t> </a:t>
            </a:r>
            <a:r>
              <a:rPr lang="ru-RU" sz="3300" dirty="0" err="1"/>
              <a:t>Nato</a:t>
            </a:r>
            <a:r>
              <a:rPr lang="ru-RU" sz="3300" dirty="0" smtClean="0"/>
              <a:t>.</a:t>
            </a:r>
            <a:endParaRPr lang="de-DE" sz="3300" u="sng" dirty="0" smtClean="0"/>
          </a:p>
        </p:txBody>
      </p:sp>
    </p:spTree>
    <p:extLst>
      <p:ext uri="{BB962C8B-B14F-4D97-AF65-F5344CB8AC3E}">
        <p14:creationId xmlns:p14="http://schemas.microsoft.com/office/powerpoint/2010/main" val="615690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r>
              <a:rPr lang="de-DE" b="1" dirty="0" smtClean="0">
                <a:solidFill>
                  <a:srgbClr val="FF0000"/>
                </a:solidFill>
              </a:rPr>
              <a:t>Wirtschaft</a:t>
            </a:r>
            <a:endParaRPr lang="ru-RU" b="1" dirty="0">
              <a:solidFill>
                <a:srgbClr val="FF0000"/>
              </a:solidFill>
            </a:endParaRPr>
          </a:p>
        </p:txBody>
      </p:sp>
      <p:sp>
        <p:nvSpPr>
          <p:cNvPr id="3" name="Объект 2"/>
          <p:cNvSpPr>
            <a:spLocks noGrp="1"/>
          </p:cNvSpPr>
          <p:nvPr>
            <p:ph idx="1"/>
          </p:nvPr>
        </p:nvSpPr>
        <p:spPr>
          <a:xfrm>
            <a:off x="0" y="404664"/>
            <a:ext cx="9036496" cy="6453336"/>
          </a:xfrm>
        </p:spPr>
        <p:txBody>
          <a:bodyPr>
            <a:noAutofit/>
          </a:bodyPr>
          <a:lstStyle/>
          <a:p>
            <a:r>
              <a:rPr lang="de-DE" sz="3300" dirty="0" smtClean="0"/>
              <a:t>Das Geld in Luxemburg ist der Euro.</a:t>
            </a:r>
          </a:p>
          <a:p>
            <a:r>
              <a:rPr lang="ru-RU" sz="3300" dirty="0" err="1"/>
              <a:t>Luxemburg</a:t>
            </a:r>
            <a:r>
              <a:rPr lang="ru-RU" sz="3300" dirty="0"/>
              <a:t> </a:t>
            </a:r>
            <a:r>
              <a:rPr lang="ru-RU" sz="3300" dirty="0" err="1"/>
              <a:t>ist</a:t>
            </a:r>
            <a:r>
              <a:rPr lang="ru-RU" sz="3300" dirty="0"/>
              <a:t> </a:t>
            </a:r>
            <a:r>
              <a:rPr lang="ru-RU" sz="3300" dirty="0" err="1"/>
              <a:t>ein</a:t>
            </a:r>
            <a:r>
              <a:rPr lang="ru-RU" sz="3300" dirty="0"/>
              <a:t> </a:t>
            </a:r>
            <a:r>
              <a:rPr lang="ru-RU" sz="3300" dirty="0" err="1" smtClean="0"/>
              <a:t>hochentwickeltes</a:t>
            </a:r>
            <a:r>
              <a:rPr lang="ru-RU" sz="3300" dirty="0" smtClean="0"/>
              <a:t> </a:t>
            </a:r>
            <a:r>
              <a:rPr lang="ru-RU" sz="3300" dirty="0" err="1"/>
              <a:t>Industrieland</a:t>
            </a:r>
            <a:r>
              <a:rPr lang="ru-RU" sz="3300" dirty="0"/>
              <a:t>. </a:t>
            </a:r>
            <a:endParaRPr lang="de-DE" sz="3300" dirty="0" smtClean="0"/>
          </a:p>
          <a:p>
            <a:r>
              <a:rPr lang="ru-RU" sz="3300" dirty="0" err="1" smtClean="0"/>
              <a:t>Die</a:t>
            </a:r>
            <a:r>
              <a:rPr lang="ru-RU" sz="3300" dirty="0" smtClean="0"/>
              <a:t> </a:t>
            </a:r>
            <a:r>
              <a:rPr lang="ru-RU" sz="3300" dirty="0" err="1"/>
              <a:t>Wirtschaft</a:t>
            </a:r>
            <a:r>
              <a:rPr lang="ru-RU" sz="3300" dirty="0"/>
              <a:t> </a:t>
            </a:r>
            <a:r>
              <a:rPr lang="ru-RU" sz="3300" dirty="0" err="1"/>
              <a:t>des</a:t>
            </a:r>
            <a:r>
              <a:rPr lang="ru-RU" sz="3300" dirty="0"/>
              <a:t> </a:t>
            </a:r>
            <a:r>
              <a:rPr lang="ru-RU" sz="3300" dirty="0" err="1"/>
              <a:t>Staates</a:t>
            </a:r>
            <a:r>
              <a:rPr lang="ru-RU" sz="3300" dirty="0"/>
              <a:t> </a:t>
            </a:r>
            <a:r>
              <a:rPr lang="ru-RU" sz="3300" dirty="0" err="1"/>
              <a:t>ist</a:t>
            </a:r>
            <a:r>
              <a:rPr lang="ru-RU" sz="3300" dirty="0"/>
              <a:t> </a:t>
            </a:r>
            <a:r>
              <a:rPr lang="ru-RU" sz="3300" dirty="0" err="1"/>
              <a:t>eng</a:t>
            </a:r>
            <a:r>
              <a:rPr lang="ru-RU" sz="3300" dirty="0"/>
              <a:t> </a:t>
            </a:r>
            <a:r>
              <a:rPr lang="ru-RU" sz="3300" dirty="0" err="1"/>
              <a:t>mit</a:t>
            </a:r>
            <a:r>
              <a:rPr lang="ru-RU" sz="3300" dirty="0"/>
              <a:t> </a:t>
            </a:r>
            <a:r>
              <a:rPr lang="ru-RU" sz="3300" dirty="0" err="1"/>
              <a:t>belgischen</a:t>
            </a:r>
            <a:r>
              <a:rPr lang="ru-RU" sz="3300" dirty="0"/>
              <a:t> </a:t>
            </a:r>
            <a:r>
              <a:rPr lang="ru-RU" sz="3300" dirty="0" err="1"/>
              <a:t>und</a:t>
            </a:r>
            <a:r>
              <a:rPr lang="ru-RU" sz="3300" dirty="0"/>
              <a:t> </a:t>
            </a:r>
            <a:r>
              <a:rPr lang="ru-RU" sz="3300" dirty="0" err="1"/>
              <a:t>französischen</a:t>
            </a:r>
            <a:r>
              <a:rPr lang="ru-RU" sz="3300" dirty="0"/>
              <a:t> </a:t>
            </a:r>
            <a:r>
              <a:rPr lang="ru-RU" sz="3300" dirty="0" err="1"/>
              <a:t>Monopolen</a:t>
            </a:r>
            <a:r>
              <a:rPr lang="ru-RU" sz="3300" dirty="0"/>
              <a:t> </a:t>
            </a:r>
            <a:r>
              <a:rPr lang="ru-RU" sz="3300" dirty="0" err="1"/>
              <a:t>verflochten</a:t>
            </a:r>
            <a:r>
              <a:rPr lang="ru-RU" sz="3300" dirty="0"/>
              <a:t>. </a:t>
            </a:r>
            <a:endParaRPr lang="de-DE" sz="3300" dirty="0" smtClean="0"/>
          </a:p>
          <a:p>
            <a:r>
              <a:rPr lang="ru-RU" sz="3300" dirty="0" err="1" smtClean="0"/>
              <a:t>Die</a:t>
            </a:r>
            <a:r>
              <a:rPr lang="ru-RU" sz="3300" dirty="0" smtClean="0"/>
              <a:t> </a:t>
            </a:r>
            <a:r>
              <a:rPr lang="ru-RU" sz="3300" dirty="0" err="1"/>
              <a:t>Hauptindustriezweige</a:t>
            </a:r>
            <a:r>
              <a:rPr lang="ru-RU" sz="3300" dirty="0"/>
              <a:t> </a:t>
            </a:r>
            <a:r>
              <a:rPr lang="ru-RU" sz="3300" dirty="0" err="1"/>
              <a:t>sind</a:t>
            </a:r>
            <a:r>
              <a:rPr lang="ru-RU" sz="3300" dirty="0"/>
              <a:t> </a:t>
            </a:r>
            <a:r>
              <a:rPr lang="ru-RU" sz="3300" dirty="0" err="1"/>
              <a:t>Förderung</a:t>
            </a:r>
            <a:r>
              <a:rPr lang="ru-RU" sz="3300" dirty="0"/>
              <a:t> </a:t>
            </a:r>
            <a:r>
              <a:rPr lang="ru-RU" sz="3300" dirty="0" err="1"/>
              <a:t>des</a:t>
            </a:r>
            <a:r>
              <a:rPr lang="ru-RU" sz="3300" dirty="0"/>
              <a:t> </a:t>
            </a:r>
            <a:r>
              <a:rPr lang="ru-RU" sz="3300" dirty="0" err="1"/>
              <a:t>Eisenerzes</a:t>
            </a:r>
            <a:r>
              <a:rPr lang="ru-RU" sz="3300" dirty="0"/>
              <a:t> </a:t>
            </a:r>
            <a:r>
              <a:rPr lang="ru-RU" sz="3300" dirty="0" err="1"/>
              <a:t>und</a:t>
            </a:r>
            <a:r>
              <a:rPr lang="ru-RU" sz="3300" dirty="0"/>
              <a:t> </a:t>
            </a:r>
            <a:r>
              <a:rPr lang="ru-RU" sz="3300" dirty="0" err="1"/>
              <a:t>Hüttenwesen</a:t>
            </a:r>
            <a:r>
              <a:rPr lang="ru-RU" sz="3300" dirty="0"/>
              <a:t>. </a:t>
            </a:r>
            <a:endParaRPr lang="de-DE" sz="3300" dirty="0" smtClean="0"/>
          </a:p>
          <a:p>
            <a:r>
              <a:rPr lang="de-DE" sz="3300" dirty="0" smtClean="0"/>
              <a:t>Der</a:t>
            </a:r>
            <a:r>
              <a:rPr lang="ru-RU" sz="3300" dirty="0" smtClean="0"/>
              <a:t> </a:t>
            </a:r>
            <a:r>
              <a:rPr lang="ru-RU" sz="3300" dirty="0" err="1"/>
              <a:t>Eigenbedarf</a:t>
            </a:r>
            <a:r>
              <a:rPr lang="ru-RU" sz="3300" dirty="0"/>
              <a:t> </a:t>
            </a:r>
            <a:r>
              <a:rPr lang="ru-RU" sz="3300" dirty="0" err="1"/>
              <a:t>des</a:t>
            </a:r>
            <a:r>
              <a:rPr lang="ru-RU" sz="3300" dirty="0"/>
              <a:t> </a:t>
            </a:r>
            <a:r>
              <a:rPr lang="ru-RU" sz="3300" dirty="0" err="1"/>
              <a:t>Landes</a:t>
            </a:r>
            <a:r>
              <a:rPr lang="ru-RU" sz="3300" dirty="0"/>
              <a:t> </a:t>
            </a:r>
            <a:r>
              <a:rPr lang="ru-RU" sz="3300" dirty="0" err="1"/>
              <a:t>an</a:t>
            </a:r>
            <a:r>
              <a:rPr lang="ru-RU" sz="3300" dirty="0"/>
              <a:t> </a:t>
            </a:r>
            <a:r>
              <a:rPr lang="ru-RU" sz="3300" dirty="0" err="1" smtClean="0"/>
              <a:t>Nahrungsmittel</a:t>
            </a:r>
            <a:r>
              <a:rPr lang="de-DE" sz="3300" dirty="0" smtClean="0"/>
              <a:t>n</a:t>
            </a:r>
            <a:r>
              <a:rPr lang="ru-RU" sz="3300" dirty="0" smtClean="0"/>
              <a:t> </a:t>
            </a:r>
            <a:r>
              <a:rPr lang="ru-RU" sz="3300" dirty="0" err="1"/>
              <a:t>wird</a:t>
            </a:r>
            <a:r>
              <a:rPr lang="ru-RU" sz="3300" dirty="0"/>
              <a:t> </a:t>
            </a:r>
            <a:r>
              <a:rPr lang="ru-RU" sz="3300" dirty="0" err="1"/>
              <a:t>von</a:t>
            </a:r>
            <a:r>
              <a:rPr lang="ru-RU" sz="3300" dirty="0"/>
              <a:t> </a:t>
            </a:r>
            <a:r>
              <a:rPr lang="ru-RU" sz="3300" dirty="0" err="1"/>
              <a:t>der</a:t>
            </a:r>
            <a:r>
              <a:rPr lang="ru-RU" sz="3300" dirty="0"/>
              <a:t> </a:t>
            </a:r>
            <a:r>
              <a:rPr lang="de-DE" sz="3300" dirty="0" smtClean="0"/>
              <a:t>eigenen</a:t>
            </a:r>
            <a:r>
              <a:rPr lang="ru-RU" sz="3300" dirty="0" smtClean="0"/>
              <a:t> </a:t>
            </a:r>
            <a:r>
              <a:rPr lang="ru-RU" sz="3300" dirty="0" err="1"/>
              <a:t>Landwirtschaft</a:t>
            </a:r>
            <a:r>
              <a:rPr lang="ru-RU" sz="3300" dirty="0"/>
              <a:t> </a:t>
            </a:r>
            <a:r>
              <a:rPr lang="ru-RU" sz="3300" dirty="0" smtClean="0"/>
              <a:t> </a:t>
            </a:r>
            <a:r>
              <a:rPr lang="ru-RU" sz="3300" dirty="0" err="1"/>
              <a:t>gedeckt</a:t>
            </a:r>
            <a:r>
              <a:rPr lang="ru-RU" sz="3300" dirty="0"/>
              <a:t>.</a:t>
            </a:r>
          </a:p>
          <a:p>
            <a:r>
              <a:rPr lang="de-DE" sz="3300" dirty="0"/>
              <a:t>Luxemburg gilt auch als großes Finanzzentrum Europas.</a:t>
            </a:r>
            <a:endParaRPr lang="ru-RU" sz="3300" dirty="0"/>
          </a:p>
        </p:txBody>
      </p:sp>
    </p:spTree>
    <p:extLst>
      <p:ext uri="{BB962C8B-B14F-4D97-AF65-F5344CB8AC3E}">
        <p14:creationId xmlns:p14="http://schemas.microsoft.com/office/powerpoint/2010/main" val="1271499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04056"/>
          </a:xfrm>
        </p:spPr>
        <p:txBody>
          <a:bodyPr>
            <a:normAutofit fontScale="90000"/>
          </a:bodyPr>
          <a:lstStyle/>
          <a:p>
            <a:r>
              <a:rPr lang="de-DE" b="1">
                <a:solidFill>
                  <a:srgbClr val="FF0000"/>
                </a:solidFill>
              </a:rPr>
              <a:t>F</a:t>
            </a:r>
            <a:r>
              <a:rPr lang="de-DE" b="1" smtClean="0">
                <a:solidFill>
                  <a:srgbClr val="FF0000"/>
                </a:solidFill>
              </a:rPr>
              <a:t>ürstentum </a:t>
            </a:r>
            <a:r>
              <a:rPr lang="de-DE" b="1" dirty="0">
                <a:solidFill>
                  <a:srgbClr val="FF0000"/>
                </a:solidFill>
              </a:rPr>
              <a:t>Liechtenstein</a:t>
            </a:r>
            <a:endParaRPr lang="ru-RU" b="1" dirty="0">
              <a:solidFill>
                <a:srgbClr val="FF0000"/>
              </a:solidFill>
            </a:endParaRPr>
          </a:p>
        </p:txBody>
      </p:sp>
      <p:sp>
        <p:nvSpPr>
          <p:cNvPr id="3" name="Объект 2"/>
          <p:cNvSpPr>
            <a:spLocks noGrp="1"/>
          </p:cNvSpPr>
          <p:nvPr>
            <p:ph idx="1"/>
          </p:nvPr>
        </p:nvSpPr>
        <p:spPr>
          <a:xfrm>
            <a:off x="457200" y="620688"/>
            <a:ext cx="8229600" cy="6237312"/>
          </a:xfrm>
        </p:spPr>
        <p:txBody>
          <a:bodyPr>
            <a:normAutofit fontScale="92500"/>
          </a:bodyPr>
          <a:lstStyle/>
          <a:p>
            <a:r>
              <a:rPr lang="ru-RU" dirty="0" err="1"/>
              <a:t>Liechtenstein</a:t>
            </a:r>
            <a:r>
              <a:rPr lang="ru-RU" dirty="0"/>
              <a:t> </a:t>
            </a:r>
            <a:r>
              <a:rPr lang="ru-RU" dirty="0" err="1"/>
              <a:t>liegt</a:t>
            </a:r>
            <a:r>
              <a:rPr lang="ru-RU" dirty="0"/>
              <a:t> </a:t>
            </a:r>
            <a:r>
              <a:rPr lang="ru-RU" dirty="0" err="1"/>
              <a:t>in</a:t>
            </a:r>
            <a:r>
              <a:rPr lang="ru-RU" dirty="0"/>
              <a:t> </a:t>
            </a:r>
            <a:r>
              <a:rPr lang="ru-RU" dirty="0" err="1"/>
              <a:t>Mitteleuropa</a:t>
            </a:r>
            <a:r>
              <a:rPr lang="ru-RU" dirty="0"/>
              <a:t> </a:t>
            </a:r>
            <a:r>
              <a:rPr lang="ru-RU" dirty="0" err="1"/>
              <a:t>am</a:t>
            </a:r>
            <a:r>
              <a:rPr lang="ru-RU" dirty="0"/>
              <a:t> </a:t>
            </a:r>
            <a:r>
              <a:rPr lang="ru-RU" dirty="0" err="1"/>
              <a:t>rechten</a:t>
            </a:r>
            <a:r>
              <a:rPr lang="ru-RU" dirty="0"/>
              <a:t> </a:t>
            </a:r>
            <a:r>
              <a:rPr lang="ru-RU" dirty="0" err="1" smtClean="0"/>
              <a:t>Rhein</a:t>
            </a:r>
            <a:r>
              <a:rPr lang="de-DE" dirty="0" smtClean="0"/>
              <a:t>-U</a:t>
            </a:r>
            <a:r>
              <a:rPr lang="ru-RU" dirty="0" err="1" smtClean="0"/>
              <a:t>fer</a:t>
            </a:r>
            <a:r>
              <a:rPr lang="ru-RU" dirty="0" smtClean="0"/>
              <a:t> </a:t>
            </a:r>
            <a:r>
              <a:rPr lang="ru-RU" dirty="0" err="1"/>
              <a:t>in</a:t>
            </a:r>
            <a:r>
              <a:rPr lang="ru-RU" dirty="0"/>
              <a:t> </a:t>
            </a:r>
            <a:r>
              <a:rPr lang="ru-RU" dirty="0" err="1"/>
              <a:t>den</a:t>
            </a:r>
            <a:r>
              <a:rPr lang="ru-RU" dirty="0"/>
              <a:t> </a:t>
            </a:r>
            <a:r>
              <a:rPr lang="ru-RU" dirty="0" err="1"/>
              <a:t>Alpen</a:t>
            </a:r>
            <a:r>
              <a:rPr lang="ru-RU" dirty="0"/>
              <a:t> </a:t>
            </a:r>
            <a:r>
              <a:rPr lang="ru-RU" dirty="0" err="1"/>
              <a:t>zwischen</a:t>
            </a:r>
            <a:r>
              <a:rPr lang="ru-RU" dirty="0"/>
              <a:t> </a:t>
            </a:r>
            <a:r>
              <a:rPr lang="ru-RU" dirty="0" err="1"/>
              <a:t>der</a:t>
            </a:r>
            <a:r>
              <a:rPr lang="ru-RU" dirty="0"/>
              <a:t> </a:t>
            </a:r>
            <a:r>
              <a:rPr lang="ru-RU" dirty="0" err="1"/>
              <a:t>Schweiz</a:t>
            </a:r>
            <a:r>
              <a:rPr lang="ru-RU" dirty="0"/>
              <a:t> </a:t>
            </a:r>
            <a:r>
              <a:rPr lang="ru-RU" dirty="0" err="1"/>
              <a:t>und</a:t>
            </a:r>
            <a:r>
              <a:rPr lang="ru-RU" dirty="0"/>
              <a:t> </a:t>
            </a:r>
            <a:r>
              <a:rPr lang="ru-RU" dirty="0" err="1" smtClean="0"/>
              <a:t>Österreich</a:t>
            </a:r>
            <a:r>
              <a:rPr lang="de-DE" dirty="0" smtClean="0"/>
              <a:t>.</a:t>
            </a:r>
            <a:r>
              <a:rPr lang="ru-RU" dirty="0" smtClean="0"/>
              <a:t> </a:t>
            </a:r>
            <a:endParaRPr lang="de-DE" dirty="0" smtClean="0"/>
          </a:p>
          <a:p>
            <a:r>
              <a:rPr lang="ru-RU" dirty="0" err="1" smtClean="0"/>
              <a:t>Seine</a:t>
            </a:r>
            <a:r>
              <a:rPr lang="ru-RU" dirty="0" smtClean="0"/>
              <a:t> </a:t>
            </a:r>
            <a:r>
              <a:rPr lang="ru-RU" dirty="0" err="1"/>
              <a:t>Fläche</a:t>
            </a:r>
            <a:r>
              <a:rPr lang="ru-RU" dirty="0"/>
              <a:t> </a:t>
            </a:r>
            <a:r>
              <a:rPr lang="ru-RU" dirty="0" err="1"/>
              <a:t>beträgt</a:t>
            </a:r>
            <a:r>
              <a:rPr lang="ru-RU" dirty="0"/>
              <a:t> 160 </a:t>
            </a:r>
            <a:r>
              <a:rPr lang="de-DE" dirty="0"/>
              <a:t>km</a:t>
            </a:r>
            <a:r>
              <a:rPr lang="de-DE" baseline="30000" dirty="0"/>
              <a:t>2</a:t>
            </a:r>
            <a:r>
              <a:rPr lang="de-DE" dirty="0"/>
              <a:t>. </a:t>
            </a:r>
            <a:endParaRPr lang="de-DE" dirty="0" smtClean="0"/>
          </a:p>
          <a:p>
            <a:r>
              <a:rPr lang="de-DE" dirty="0"/>
              <a:t>D</a:t>
            </a:r>
            <a:r>
              <a:rPr lang="ru-RU" dirty="0" err="1" smtClean="0"/>
              <a:t>ie</a:t>
            </a:r>
            <a:r>
              <a:rPr lang="ru-RU" dirty="0" smtClean="0"/>
              <a:t> </a:t>
            </a:r>
            <a:r>
              <a:rPr lang="ru-RU" dirty="0" err="1"/>
              <a:t>Bevölkerung</a:t>
            </a:r>
            <a:r>
              <a:rPr lang="ru-RU" dirty="0"/>
              <a:t>	</a:t>
            </a:r>
            <a:r>
              <a:rPr lang="ru-RU" dirty="0" err="1"/>
              <a:t>zählt</a:t>
            </a:r>
            <a:r>
              <a:rPr lang="ru-RU" dirty="0"/>
              <a:t>	</a:t>
            </a:r>
            <a:r>
              <a:rPr lang="ru-RU" dirty="0" err="1"/>
              <a:t>über</a:t>
            </a:r>
            <a:r>
              <a:rPr lang="ru-RU" dirty="0"/>
              <a:t>	</a:t>
            </a:r>
            <a:r>
              <a:rPr lang="ru-RU" dirty="0" smtClean="0"/>
              <a:t>3</a:t>
            </a:r>
            <a:r>
              <a:rPr lang="de-DE" dirty="0" smtClean="0"/>
              <a:t>9000 </a:t>
            </a:r>
            <a:r>
              <a:rPr lang="ru-RU" dirty="0" err="1" smtClean="0"/>
              <a:t>Einwohner</a:t>
            </a:r>
            <a:r>
              <a:rPr lang="ru-RU" dirty="0"/>
              <a:t>.</a:t>
            </a:r>
          </a:p>
          <a:p>
            <a:r>
              <a:rPr lang="ru-RU" dirty="0" err="1"/>
              <a:t>Die</a:t>
            </a:r>
            <a:r>
              <a:rPr lang="ru-RU" dirty="0"/>
              <a:t> </a:t>
            </a:r>
            <a:r>
              <a:rPr lang="ru-RU" dirty="0" err="1"/>
              <a:t>Amtssprache</a:t>
            </a:r>
            <a:r>
              <a:rPr lang="ru-RU" dirty="0"/>
              <a:t> </a:t>
            </a:r>
            <a:r>
              <a:rPr lang="ru-RU" dirty="0" err="1"/>
              <a:t>ist</a:t>
            </a:r>
            <a:r>
              <a:rPr lang="ru-RU" dirty="0"/>
              <a:t> </a:t>
            </a:r>
            <a:r>
              <a:rPr lang="ru-RU" dirty="0" err="1"/>
              <a:t>Deutsch</a:t>
            </a:r>
            <a:r>
              <a:rPr lang="ru-RU" dirty="0"/>
              <a:t>. </a:t>
            </a:r>
            <a:endParaRPr lang="de-DE" dirty="0" smtClean="0"/>
          </a:p>
          <a:p>
            <a:r>
              <a:rPr lang="ru-RU" dirty="0" err="1" smtClean="0"/>
              <a:t>Die</a:t>
            </a:r>
            <a:r>
              <a:rPr lang="ru-RU" dirty="0" smtClean="0"/>
              <a:t> </a:t>
            </a:r>
            <a:r>
              <a:rPr lang="ru-RU" dirty="0" err="1"/>
              <a:t>Hauptstadt</a:t>
            </a:r>
            <a:r>
              <a:rPr lang="ru-RU" dirty="0"/>
              <a:t> </a:t>
            </a:r>
            <a:r>
              <a:rPr lang="ru-RU" dirty="0" err="1"/>
              <a:t>ist</a:t>
            </a:r>
            <a:r>
              <a:rPr lang="ru-RU" dirty="0"/>
              <a:t> </a:t>
            </a:r>
            <a:r>
              <a:rPr lang="ru-RU" dirty="0" err="1"/>
              <a:t>Vaduz</a:t>
            </a:r>
            <a:r>
              <a:rPr lang="ru-RU" dirty="0"/>
              <a:t>. </a:t>
            </a:r>
          </a:p>
          <a:p>
            <a:r>
              <a:rPr lang="de-DE" dirty="0" smtClean="0"/>
              <a:t>Fast </a:t>
            </a:r>
            <a:r>
              <a:rPr lang="ru-RU" dirty="0" smtClean="0"/>
              <a:t> </a:t>
            </a:r>
            <a:r>
              <a:rPr lang="ru-RU" dirty="0" err="1"/>
              <a:t>die</a:t>
            </a:r>
            <a:r>
              <a:rPr lang="ru-RU" dirty="0"/>
              <a:t> </a:t>
            </a:r>
            <a:r>
              <a:rPr lang="ru-RU" dirty="0" err="1"/>
              <a:t>Hälfte</a:t>
            </a:r>
            <a:r>
              <a:rPr lang="ru-RU" dirty="0"/>
              <a:t> </a:t>
            </a:r>
            <a:r>
              <a:rPr lang="ru-RU" dirty="0" err="1"/>
              <a:t>des</a:t>
            </a:r>
            <a:r>
              <a:rPr lang="ru-RU" dirty="0"/>
              <a:t> </a:t>
            </a:r>
            <a:r>
              <a:rPr lang="de-DE" dirty="0" smtClean="0"/>
              <a:t>Landes </a:t>
            </a:r>
            <a:r>
              <a:rPr lang="ru-RU" dirty="0" smtClean="0"/>
              <a:t> </a:t>
            </a:r>
            <a:r>
              <a:rPr lang="ru-RU" dirty="0" err="1"/>
              <a:t>ist</a:t>
            </a:r>
            <a:r>
              <a:rPr lang="ru-RU" dirty="0"/>
              <a:t> </a:t>
            </a:r>
            <a:r>
              <a:rPr lang="ru-RU" dirty="0" err="1"/>
              <a:t>Gebirge</a:t>
            </a:r>
            <a:r>
              <a:rPr lang="ru-RU" dirty="0"/>
              <a:t> (</a:t>
            </a:r>
            <a:r>
              <a:rPr lang="ru-RU" dirty="0" err="1"/>
              <a:t>die</a:t>
            </a:r>
            <a:r>
              <a:rPr lang="ru-RU" dirty="0"/>
              <a:t> </a:t>
            </a:r>
            <a:r>
              <a:rPr lang="ru-RU" dirty="0" err="1"/>
              <a:t>Alpen</a:t>
            </a:r>
            <a:r>
              <a:rPr lang="ru-RU" dirty="0"/>
              <a:t>). </a:t>
            </a:r>
            <a:endParaRPr lang="de-DE" dirty="0" smtClean="0"/>
          </a:p>
          <a:p>
            <a:r>
              <a:rPr lang="de-DE" dirty="0" smtClean="0"/>
              <a:t>Der </a:t>
            </a:r>
            <a:r>
              <a:rPr lang="de-DE" dirty="0"/>
              <a:t>Ausländeranteil beträgt </a:t>
            </a:r>
            <a:r>
              <a:rPr lang="de-DE" dirty="0" smtClean="0"/>
              <a:t>34%. In </a:t>
            </a:r>
            <a:r>
              <a:rPr lang="de-DE" dirty="0"/>
              <a:t>Liechtenstein leben Menschen </a:t>
            </a:r>
            <a:r>
              <a:rPr lang="de-DE" dirty="0" smtClean="0"/>
              <a:t>von </a:t>
            </a:r>
            <a:r>
              <a:rPr lang="de-DE" dirty="0"/>
              <a:t>rund 90 Nationalitäten. </a:t>
            </a:r>
            <a:endParaRPr lang="de-DE" dirty="0" smtClean="0"/>
          </a:p>
        </p:txBody>
      </p:sp>
    </p:spTree>
    <p:extLst>
      <p:ext uri="{BB962C8B-B14F-4D97-AF65-F5344CB8AC3E}">
        <p14:creationId xmlns:p14="http://schemas.microsoft.com/office/powerpoint/2010/main" val="2994688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8280920"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1490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332656"/>
            <a:ext cx="7128792" cy="6525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6490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sp>
        <p:nvSpPr>
          <p:cNvPr id="3" name="Объект 2"/>
          <p:cNvSpPr>
            <a:spLocks noGrp="1"/>
          </p:cNvSpPr>
          <p:nvPr>
            <p:ph idx="1"/>
          </p:nvPr>
        </p:nvSpPr>
        <p:spPr>
          <a:xfrm>
            <a:off x="107504" y="404664"/>
            <a:ext cx="8856984" cy="6336704"/>
          </a:xfrm>
        </p:spPr>
        <p:txBody>
          <a:bodyPr>
            <a:normAutofit/>
          </a:bodyPr>
          <a:lstStyle/>
          <a:p>
            <a:r>
              <a:rPr lang="ru-RU" sz="3600" dirty="0" err="1"/>
              <a:t>Das</a:t>
            </a:r>
            <a:r>
              <a:rPr lang="ru-RU" sz="3600" dirty="0"/>
              <a:t> </a:t>
            </a:r>
            <a:r>
              <a:rPr lang="ru-RU" sz="3600" dirty="0" err="1"/>
              <a:t>Fürstentum</a:t>
            </a:r>
            <a:r>
              <a:rPr lang="ru-RU" sz="3600" dirty="0"/>
              <a:t> </a:t>
            </a:r>
            <a:r>
              <a:rPr lang="ru-RU" sz="3600" dirty="0" err="1"/>
              <a:t>wurde</a:t>
            </a:r>
            <a:r>
              <a:rPr lang="ru-RU" sz="3600" dirty="0"/>
              <a:t> 1719 </a:t>
            </a:r>
            <a:r>
              <a:rPr lang="ru-RU" sz="3600" dirty="0" err="1"/>
              <a:t>gegründet</a:t>
            </a:r>
            <a:r>
              <a:rPr lang="ru-RU" sz="3600" dirty="0"/>
              <a:t>. </a:t>
            </a:r>
            <a:endParaRPr lang="de-DE" sz="3600" dirty="0" smtClean="0"/>
          </a:p>
          <a:p>
            <a:r>
              <a:rPr lang="ru-RU" sz="3600" dirty="0" err="1" smtClean="0"/>
              <a:t>Seit</a:t>
            </a:r>
            <a:r>
              <a:rPr lang="ru-RU" sz="3600" dirty="0" smtClean="0"/>
              <a:t> 18</a:t>
            </a:r>
            <a:r>
              <a:rPr lang="de-DE" sz="3600" dirty="0" smtClean="0"/>
              <a:t>0</a:t>
            </a:r>
            <a:r>
              <a:rPr lang="ru-RU" sz="3600" dirty="0" smtClean="0"/>
              <a:t>6 </a:t>
            </a:r>
            <a:r>
              <a:rPr lang="ru-RU" sz="3600" dirty="0" err="1"/>
              <a:t>ist</a:t>
            </a:r>
            <a:r>
              <a:rPr lang="ru-RU" sz="3600" dirty="0"/>
              <a:t> </a:t>
            </a:r>
            <a:r>
              <a:rPr lang="ru-RU" sz="3600" dirty="0" err="1"/>
              <a:t>der</a:t>
            </a:r>
            <a:r>
              <a:rPr lang="ru-RU" sz="3600" dirty="0"/>
              <a:t> </a:t>
            </a:r>
            <a:r>
              <a:rPr lang="ru-RU" sz="3600" dirty="0" err="1"/>
              <a:t>Staat</a:t>
            </a:r>
            <a:r>
              <a:rPr lang="ru-RU" sz="3600" dirty="0"/>
              <a:t> </a:t>
            </a:r>
            <a:r>
              <a:rPr lang="ru-RU" sz="3600" dirty="0" err="1"/>
              <a:t>unabhängig</a:t>
            </a:r>
            <a:r>
              <a:rPr lang="ru-RU" sz="3600" dirty="0"/>
              <a:t>. </a:t>
            </a:r>
            <a:endParaRPr lang="de-DE" sz="3600" dirty="0" smtClean="0"/>
          </a:p>
          <a:p>
            <a:r>
              <a:rPr lang="ru-RU" sz="3600" dirty="0" err="1" smtClean="0"/>
              <a:t>Liechtenstein</a:t>
            </a:r>
            <a:r>
              <a:rPr lang="de-DE" sz="3600" dirty="0" smtClean="0"/>
              <a:t> ist</a:t>
            </a:r>
            <a:r>
              <a:rPr lang="ru-RU" sz="3600" dirty="0" smtClean="0"/>
              <a:t> </a:t>
            </a:r>
            <a:r>
              <a:rPr lang="ru-RU" sz="3600" dirty="0" err="1"/>
              <a:t>eine</a:t>
            </a:r>
            <a:r>
              <a:rPr lang="ru-RU" sz="3600" dirty="0"/>
              <a:t> </a:t>
            </a:r>
            <a:r>
              <a:rPr lang="ru-RU" sz="3600" dirty="0" err="1"/>
              <a:t>konstitutionelle</a:t>
            </a:r>
            <a:r>
              <a:rPr lang="ru-RU" sz="3600" dirty="0"/>
              <a:t> </a:t>
            </a:r>
            <a:r>
              <a:rPr lang="ru-RU" sz="3600" dirty="0" err="1"/>
              <a:t>Monarchie</a:t>
            </a:r>
            <a:r>
              <a:rPr lang="ru-RU" sz="3600" dirty="0"/>
              <a:t> </a:t>
            </a:r>
            <a:r>
              <a:rPr lang="ru-RU" sz="3600" dirty="0" err="1"/>
              <a:t>auf</a:t>
            </a:r>
            <a:r>
              <a:rPr lang="ru-RU" sz="3600" dirty="0"/>
              <a:t> </a:t>
            </a:r>
            <a:r>
              <a:rPr lang="ru-RU" sz="3600" dirty="0" err="1" smtClean="0"/>
              <a:t>parlamentarischer</a:t>
            </a:r>
            <a:r>
              <a:rPr lang="ru-RU" sz="3600" dirty="0" smtClean="0"/>
              <a:t> </a:t>
            </a:r>
            <a:r>
              <a:rPr lang="ru-RU" sz="3600" dirty="0" err="1"/>
              <a:t>Grundlage</a:t>
            </a:r>
            <a:r>
              <a:rPr lang="ru-RU" sz="3600" dirty="0"/>
              <a:t>. </a:t>
            </a:r>
            <a:endParaRPr lang="de-DE" sz="3600" dirty="0" smtClean="0"/>
          </a:p>
          <a:p>
            <a:r>
              <a:rPr lang="ru-RU" sz="3600" dirty="0" err="1" smtClean="0"/>
              <a:t>Das</a:t>
            </a:r>
            <a:r>
              <a:rPr lang="ru-RU" sz="3600" dirty="0" smtClean="0"/>
              <a:t> </a:t>
            </a:r>
            <a:r>
              <a:rPr lang="ru-RU" sz="3600" dirty="0" err="1"/>
              <a:t>Staatsoberhaupt</a:t>
            </a:r>
            <a:r>
              <a:rPr lang="ru-RU" sz="3600" dirty="0"/>
              <a:t> </a:t>
            </a:r>
            <a:r>
              <a:rPr lang="ru-RU" sz="3600" dirty="0" err="1"/>
              <a:t>ist</a:t>
            </a:r>
            <a:r>
              <a:rPr lang="ru-RU" sz="3600" dirty="0"/>
              <a:t> </a:t>
            </a:r>
            <a:r>
              <a:rPr lang="ru-RU" sz="3600" dirty="0" err="1"/>
              <a:t>der</a:t>
            </a:r>
            <a:r>
              <a:rPr lang="ru-RU" sz="3600" dirty="0"/>
              <a:t> </a:t>
            </a:r>
            <a:r>
              <a:rPr lang="ru-RU" sz="3600" dirty="0" err="1"/>
              <a:t>Fürst</a:t>
            </a:r>
            <a:r>
              <a:rPr lang="ru-RU" sz="3600" dirty="0"/>
              <a:t>. </a:t>
            </a:r>
            <a:endParaRPr lang="de-DE" sz="3600" dirty="0" smtClean="0"/>
          </a:p>
          <a:p>
            <a:r>
              <a:rPr lang="de-DE" sz="3600" dirty="0" smtClean="0"/>
              <a:t>Der </a:t>
            </a:r>
            <a:r>
              <a:rPr lang="de-DE" sz="3600" dirty="0"/>
              <a:t>Fürst ernennt eine </a:t>
            </a:r>
            <a:r>
              <a:rPr lang="de-DE" sz="3600" dirty="0" smtClean="0"/>
              <a:t>Regierung</a:t>
            </a:r>
            <a:r>
              <a:rPr lang="de-DE" sz="3600" dirty="0"/>
              <a:t>. </a:t>
            </a:r>
            <a:endParaRPr lang="de-DE" sz="3600" dirty="0" smtClean="0"/>
          </a:p>
          <a:p>
            <a:r>
              <a:rPr lang="de-DE" sz="3600" dirty="0" smtClean="0"/>
              <a:t>Sie </a:t>
            </a:r>
            <a:r>
              <a:rPr lang="de-DE" sz="3600" dirty="0"/>
              <a:t>besteht aus dem</a:t>
            </a:r>
            <a:r>
              <a:rPr lang="de-DE" sz="3600" u="sng" dirty="0">
                <a:hlinkClick r:id="rId2"/>
              </a:rPr>
              <a:t> Regierungschef </a:t>
            </a:r>
            <a:r>
              <a:rPr lang="de-DE" sz="3600" dirty="0" smtClean="0"/>
              <a:t>und </a:t>
            </a:r>
            <a:r>
              <a:rPr lang="de-DE" sz="3600" dirty="0"/>
              <a:t>vier Regierungsräten. </a:t>
            </a:r>
            <a:endParaRPr lang="ru-RU" sz="3600" dirty="0"/>
          </a:p>
        </p:txBody>
      </p:sp>
    </p:spTree>
    <p:extLst>
      <p:ext uri="{BB962C8B-B14F-4D97-AF65-F5344CB8AC3E}">
        <p14:creationId xmlns:p14="http://schemas.microsoft.com/office/powerpoint/2010/main" val="924492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de-DE" b="1" dirty="0" smtClean="0">
                <a:solidFill>
                  <a:srgbClr val="FF0000"/>
                </a:solidFill>
              </a:rPr>
              <a:t>Wirtschaft</a:t>
            </a:r>
            <a:endParaRPr lang="ru-RU" b="1" dirty="0">
              <a:solidFill>
                <a:srgbClr val="FF0000"/>
              </a:solidFill>
            </a:endParaRPr>
          </a:p>
        </p:txBody>
      </p:sp>
      <p:sp>
        <p:nvSpPr>
          <p:cNvPr id="3" name="Объект 2"/>
          <p:cNvSpPr>
            <a:spLocks noGrp="1"/>
          </p:cNvSpPr>
          <p:nvPr>
            <p:ph idx="1"/>
          </p:nvPr>
        </p:nvSpPr>
        <p:spPr>
          <a:xfrm>
            <a:off x="107504" y="476672"/>
            <a:ext cx="8928992" cy="6381328"/>
          </a:xfrm>
        </p:spPr>
        <p:txBody>
          <a:bodyPr>
            <a:noAutofit/>
          </a:bodyPr>
          <a:lstStyle/>
          <a:p>
            <a:r>
              <a:rPr lang="de-DE" sz="2700" dirty="0" smtClean="0"/>
              <a:t>Liechtenstein hat eine</a:t>
            </a:r>
            <a:r>
              <a:rPr lang="ru-RU" sz="2700" dirty="0" smtClean="0"/>
              <a:t> </a:t>
            </a:r>
            <a:r>
              <a:rPr lang="ru-RU" sz="2700" dirty="0" err="1" smtClean="0"/>
              <a:t>export</a:t>
            </a:r>
            <a:r>
              <a:rPr lang="de-DE" sz="2700" dirty="0" smtClean="0"/>
              <a:t>-</a:t>
            </a:r>
            <a:r>
              <a:rPr lang="ru-RU" sz="2700" dirty="0" err="1" smtClean="0"/>
              <a:t>orientier</a:t>
            </a:r>
            <a:r>
              <a:rPr lang="de-DE" sz="2700" dirty="0" err="1" smtClean="0"/>
              <a:t>te</a:t>
            </a:r>
            <a:r>
              <a:rPr lang="ru-RU" sz="2700" dirty="0" smtClean="0"/>
              <a:t> </a:t>
            </a:r>
            <a:r>
              <a:rPr lang="ru-RU" sz="2700" dirty="0" err="1" smtClean="0"/>
              <a:t>Industrie</a:t>
            </a:r>
            <a:r>
              <a:rPr lang="de-DE" sz="2700" dirty="0" smtClean="0"/>
              <a:t>.</a:t>
            </a:r>
          </a:p>
          <a:p>
            <a:r>
              <a:rPr lang="de-DE" sz="2700" dirty="0" smtClean="0"/>
              <a:t>Wichtig sind </a:t>
            </a:r>
            <a:r>
              <a:rPr lang="ru-RU" sz="2700" dirty="0" err="1" smtClean="0"/>
              <a:t>viele</a:t>
            </a:r>
            <a:r>
              <a:rPr lang="ru-RU" sz="2700" dirty="0" smtClean="0"/>
              <a:t> </a:t>
            </a:r>
            <a:r>
              <a:rPr lang="ru-RU" sz="2700" dirty="0" err="1"/>
              <a:t>Betriebe</a:t>
            </a:r>
            <a:r>
              <a:rPr lang="ru-RU" sz="2700" dirty="0"/>
              <a:t> </a:t>
            </a:r>
            <a:r>
              <a:rPr lang="ru-RU" sz="2700" dirty="0" err="1"/>
              <a:t>der</a:t>
            </a:r>
            <a:r>
              <a:rPr lang="ru-RU" sz="2700" dirty="0"/>
              <a:t> </a:t>
            </a:r>
            <a:r>
              <a:rPr lang="ru-RU" sz="2700" dirty="0" err="1"/>
              <a:t>Metall</a:t>
            </a:r>
            <a:r>
              <a:rPr lang="ru-RU" sz="2700" dirty="0"/>
              <a:t>-, </a:t>
            </a:r>
            <a:r>
              <a:rPr lang="ru-RU" sz="2700" dirty="0" err="1"/>
              <a:t>Textil</a:t>
            </a:r>
            <a:r>
              <a:rPr lang="ru-RU" sz="2700" dirty="0"/>
              <a:t>-</a:t>
            </a:r>
            <a:r>
              <a:rPr lang="ru-RU" sz="2700" dirty="0" smtClean="0"/>
              <a:t>,</a:t>
            </a:r>
            <a:r>
              <a:rPr lang="de-DE" sz="2700" dirty="0" smtClean="0"/>
              <a:t> </a:t>
            </a:r>
            <a:r>
              <a:rPr lang="ru-RU" sz="2700" dirty="0" err="1" smtClean="0"/>
              <a:t>Holz</a:t>
            </a:r>
            <a:r>
              <a:rPr lang="ru-RU" sz="2700" dirty="0" smtClean="0"/>
              <a:t>-</a:t>
            </a:r>
            <a:r>
              <a:rPr lang="de-DE" sz="2700" dirty="0" smtClean="0"/>
              <a:t> </a:t>
            </a:r>
            <a:r>
              <a:rPr lang="ru-RU" sz="2700" dirty="0" err="1" smtClean="0"/>
              <a:t>und</a:t>
            </a:r>
            <a:r>
              <a:rPr lang="de-DE" sz="2700" dirty="0"/>
              <a:t> </a:t>
            </a:r>
            <a:r>
              <a:rPr lang="ru-RU" sz="2700" dirty="0" err="1" smtClean="0"/>
              <a:t>Chemieindustrie</a:t>
            </a:r>
            <a:r>
              <a:rPr lang="ru-RU" sz="2700" dirty="0"/>
              <a:t>.</a:t>
            </a:r>
          </a:p>
          <a:p>
            <a:r>
              <a:rPr lang="ru-RU" sz="2700" dirty="0" err="1"/>
              <a:t>Eine</a:t>
            </a:r>
            <a:r>
              <a:rPr lang="ru-RU" sz="2700" dirty="0"/>
              <a:t> </a:t>
            </a:r>
            <a:r>
              <a:rPr lang="ru-RU" sz="2700" dirty="0" err="1"/>
              <a:t>große</a:t>
            </a:r>
            <a:r>
              <a:rPr lang="ru-RU" sz="2700" dirty="0"/>
              <a:t> </a:t>
            </a:r>
            <a:r>
              <a:rPr lang="ru-RU" sz="2700" dirty="0" err="1"/>
              <a:t>Bedeutung</a:t>
            </a:r>
            <a:r>
              <a:rPr lang="ru-RU" sz="2700" dirty="0"/>
              <a:t> </a:t>
            </a:r>
            <a:r>
              <a:rPr lang="ru-RU" sz="2700" dirty="0" err="1"/>
              <a:t>hat</a:t>
            </a:r>
            <a:r>
              <a:rPr lang="ru-RU" sz="2700" dirty="0"/>
              <a:t> </a:t>
            </a:r>
            <a:r>
              <a:rPr lang="ru-RU" sz="2700" dirty="0" err="1" smtClean="0"/>
              <a:t>für</a:t>
            </a:r>
            <a:r>
              <a:rPr lang="de-DE" sz="2700" dirty="0" smtClean="0"/>
              <a:t> das </a:t>
            </a:r>
            <a:r>
              <a:rPr lang="ru-RU" sz="2700" dirty="0" err="1" smtClean="0"/>
              <a:t>Land</a:t>
            </a:r>
            <a:r>
              <a:rPr lang="ru-RU" sz="2700" dirty="0" smtClean="0"/>
              <a:t> </a:t>
            </a:r>
            <a:r>
              <a:rPr lang="ru-RU" sz="2700" dirty="0" err="1"/>
              <a:t>die</a:t>
            </a:r>
            <a:r>
              <a:rPr lang="ru-RU" sz="2700" dirty="0"/>
              <a:t> </a:t>
            </a:r>
            <a:r>
              <a:rPr lang="ru-RU" sz="2700" dirty="0" err="1"/>
              <a:t>feinmechanische</a:t>
            </a:r>
            <a:r>
              <a:rPr lang="ru-RU" sz="2700" dirty="0"/>
              <a:t> </a:t>
            </a:r>
            <a:r>
              <a:rPr lang="ru-RU" sz="2700" dirty="0" err="1"/>
              <a:t>Industrie</a:t>
            </a:r>
            <a:r>
              <a:rPr lang="ru-RU" sz="2700" dirty="0"/>
              <a:t>. </a:t>
            </a:r>
            <a:endParaRPr lang="de-DE" sz="2700" dirty="0" smtClean="0"/>
          </a:p>
          <a:p>
            <a:r>
              <a:rPr lang="de-DE" sz="2700" dirty="0" smtClean="0"/>
              <a:t>In </a:t>
            </a:r>
            <a:r>
              <a:rPr lang="de-DE" sz="2700" dirty="0"/>
              <a:t>Liechtenstein werden Zahnprothesen produziert und werden von vielen Ländern </a:t>
            </a:r>
            <a:r>
              <a:rPr lang="de-DE" sz="2700" dirty="0" smtClean="0"/>
              <a:t>importiert. </a:t>
            </a:r>
          </a:p>
          <a:p>
            <a:r>
              <a:rPr lang="de-DE" sz="2700" dirty="0" smtClean="0"/>
              <a:t>Profitbringend </a:t>
            </a:r>
            <a:r>
              <a:rPr lang="de-DE" sz="2700" dirty="0"/>
              <a:t>sind die Banken, wo die ausländischen Millionäre ihr Geld aufbewahren. </a:t>
            </a:r>
            <a:endParaRPr lang="de-DE" sz="2700" dirty="0" smtClean="0"/>
          </a:p>
          <a:p>
            <a:r>
              <a:rPr lang="ru-RU" sz="2700" dirty="0" err="1" smtClean="0"/>
              <a:t>Es</a:t>
            </a:r>
            <a:r>
              <a:rPr lang="ru-RU" sz="2700" dirty="0" smtClean="0"/>
              <a:t> </a:t>
            </a:r>
            <a:r>
              <a:rPr lang="ru-RU" sz="2700" dirty="0" err="1" smtClean="0"/>
              <a:t>gibt</a:t>
            </a:r>
            <a:r>
              <a:rPr lang="de-DE" sz="2700" dirty="0" smtClean="0"/>
              <a:t> hier</a:t>
            </a:r>
            <a:r>
              <a:rPr lang="ru-RU" sz="2700" dirty="0" smtClean="0"/>
              <a:t> </a:t>
            </a:r>
            <a:r>
              <a:rPr lang="ru-RU" sz="2700" dirty="0" err="1"/>
              <a:t>kein</a:t>
            </a:r>
            <a:r>
              <a:rPr lang="ru-RU" sz="2700" dirty="0"/>
              <a:t> </a:t>
            </a:r>
            <a:r>
              <a:rPr lang="ru-RU" sz="2700" dirty="0" err="1"/>
              <a:t>eigenes</a:t>
            </a:r>
            <a:r>
              <a:rPr lang="ru-RU" sz="2700" dirty="0"/>
              <a:t> </a:t>
            </a:r>
            <a:r>
              <a:rPr lang="ru-RU" sz="2700" dirty="0" err="1"/>
              <a:t>Geld</a:t>
            </a:r>
            <a:r>
              <a:rPr lang="ru-RU" sz="2700" dirty="0"/>
              <a:t>, </a:t>
            </a:r>
            <a:r>
              <a:rPr lang="ru-RU" sz="2700" dirty="0" err="1"/>
              <a:t>man</a:t>
            </a:r>
            <a:r>
              <a:rPr lang="ru-RU" sz="2700" dirty="0"/>
              <a:t> </a:t>
            </a:r>
            <a:r>
              <a:rPr lang="ru-RU" sz="2700" dirty="0" err="1"/>
              <a:t>verwendet</a:t>
            </a:r>
            <a:r>
              <a:rPr lang="ru-RU" sz="2700" dirty="0"/>
              <a:t> </a:t>
            </a:r>
            <a:r>
              <a:rPr lang="ru-RU" sz="2700" dirty="0" err="1"/>
              <a:t>hier</a:t>
            </a:r>
            <a:r>
              <a:rPr lang="ru-RU" sz="2700" dirty="0"/>
              <a:t> </a:t>
            </a:r>
            <a:r>
              <a:rPr lang="de-DE" sz="2700" dirty="0" smtClean="0"/>
              <a:t>den </a:t>
            </a:r>
            <a:r>
              <a:rPr lang="ru-RU" sz="2700" dirty="0" err="1" smtClean="0"/>
              <a:t>Schweizer</a:t>
            </a:r>
            <a:r>
              <a:rPr lang="ru-RU" sz="2700" dirty="0" smtClean="0"/>
              <a:t> </a:t>
            </a:r>
            <a:r>
              <a:rPr lang="ru-RU" sz="2700" dirty="0" err="1"/>
              <a:t>Franken</a:t>
            </a:r>
            <a:r>
              <a:rPr lang="ru-RU" sz="2700" dirty="0"/>
              <a:t>.</a:t>
            </a:r>
          </a:p>
          <a:p>
            <a:r>
              <a:rPr lang="de-DE" sz="2700" dirty="0"/>
              <a:t>In der Landwirtschaft </a:t>
            </a:r>
            <a:r>
              <a:rPr lang="de-DE" sz="2700" dirty="0" smtClean="0"/>
              <a:t>sind nur </a:t>
            </a:r>
            <a:r>
              <a:rPr lang="de-DE" sz="2700" dirty="0"/>
              <a:t>3% der Bevölkerung beschäftigt. </a:t>
            </a:r>
            <a:endParaRPr lang="de-DE" sz="2700" dirty="0" smtClean="0"/>
          </a:p>
          <a:p>
            <a:r>
              <a:rPr lang="de-DE" sz="2700" dirty="0" smtClean="0"/>
              <a:t>Weinbau </a:t>
            </a:r>
            <a:r>
              <a:rPr lang="de-DE" sz="2700" dirty="0"/>
              <a:t>und </a:t>
            </a:r>
            <a:r>
              <a:rPr lang="de-DE" sz="2700" dirty="0" smtClean="0"/>
              <a:t>Viehzucht </a:t>
            </a:r>
            <a:r>
              <a:rPr lang="de-DE" sz="2700" smtClean="0"/>
              <a:t>sind sehr </a:t>
            </a:r>
            <a:r>
              <a:rPr lang="de-DE" sz="2700" dirty="0"/>
              <a:t>entwickelt.</a:t>
            </a:r>
            <a:endParaRPr lang="ru-RU" sz="2700" dirty="0"/>
          </a:p>
        </p:txBody>
      </p:sp>
    </p:spTree>
    <p:extLst>
      <p:ext uri="{BB962C8B-B14F-4D97-AF65-F5344CB8AC3E}">
        <p14:creationId xmlns:p14="http://schemas.microsoft.com/office/powerpoint/2010/main" val="54697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107504" y="404664"/>
            <a:ext cx="8928992" cy="6336704"/>
          </a:xfrm>
        </p:spPr>
        <p:txBody>
          <a:bodyPr>
            <a:normAutofit/>
          </a:bodyPr>
          <a:lstStyle/>
          <a:p>
            <a:r>
              <a:rPr lang="de-DE" dirty="0"/>
              <a:t>In Österreich leben </a:t>
            </a:r>
            <a:r>
              <a:rPr lang="de-DE" dirty="0" smtClean="0"/>
              <a:t>8,9 </a:t>
            </a:r>
            <a:r>
              <a:rPr lang="de-DE" dirty="0"/>
              <a:t>Millionen Einwohner. Davon sind 91 % Österreicher,</a:t>
            </a:r>
            <a:endParaRPr lang="ru-RU" dirty="0"/>
          </a:p>
          <a:p>
            <a:pPr lvl="0"/>
            <a:r>
              <a:rPr lang="de-DE" dirty="0" smtClean="0"/>
              <a:t>Ca. 22 % </a:t>
            </a:r>
            <a:r>
              <a:rPr lang="de-DE" dirty="0"/>
              <a:t>der Gesamtbevölkerung </a:t>
            </a:r>
            <a:r>
              <a:rPr lang="de-DE" dirty="0" smtClean="0"/>
              <a:t>sind </a:t>
            </a:r>
            <a:r>
              <a:rPr lang="de-DE" dirty="0"/>
              <a:t>Menschen mit </a:t>
            </a:r>
            <a:r>
              <a:rPr lang="de-DE" dirty="0" smtClean="0"/>
              <a:t>Migrations-hintergrund. </a:t>
            </a:r>
          </a:p>
          <a:p>
            <a:pPr lvl="0"/>
            <a:r>
              <a:rPr lang="de-DE" dirty="0" smtClean="0"/>
              <a:t>Die </a:t>
            </a:r>
            <a:r>
              <a:rPr lang="de-DE" dirty="0"/>
              <a:t>Zahl der ausländischen </a:t>
            </a:r>
            <a:r>
              <a:rPr lang="de-DE" dirty="0" smtClean="0"/>
              <a:t>Bevölkerung ist ca. </a:t>
            </a:r>
            <a:r>
              <a:rPr lang="de-DE" dirty="0"/>
              <a:t>14,6 </a:t>
            </a:r>
            <a:r>
              <a:rPr lang="de-DE" dirty="0" smtClean="0"/>
              <a:t>%. </a:t>
            </a:r>
          </a:p>
          <a:p>
            <a:pPr lvl="0"/>
            <a:r>
              <a:rPr lang="de-DE" dirty="0" smtClean="0"/>
              <a:t>Die </a:t>
            </a:r>
            <a:r>
              <a:rPr lang="de-DE" dirty="0"/>
              <a:t>Amtssprache ist Deutsch. </a:t>
            </a:r>
            <a:endParaRPr lang="de-DE" dirty="0" smtClean="0"/>
          </a:p>
          <a:p>
            <a:pPr lvl="0"/>
            <a:r>
              <a:rPr lang="de-DE" dirty="0" smtClean="0"/>
              <a:t>Im </a:t>
            </a:r>
            <a:r>
              <a:rPr lang="de-DE" dirty="0"/>
              <a:t>südöstlichen Teil des Landes sowie z.B. in Wien leben </a:t>
            </a:r>
            <a:r>
              <a:rPr lang="de-DE" dirty="0" smtClean="0"/>
              <a:t> </a:t>
            </a:r>
            <a:r>
              <a:rPr lang="de-DE" dirty="0"/>
              <a:t>Kroaten, Slowenen, Ungarn und Tschechen. </a:t>
            </a:r>
            <a:endParaRPr lang="de-DE" dirty="0" smtClean="0"/>
          </a:p>
          <a:p>
            <a:pPr lvl="0"/>
            <a:r>
              <a:rPr lang="de-DE" dirty="0" smtClean="0"/>
              <a:t>Die </a:t>
            </a:r>
            <a:r>
              <a:rPr lang="de-DE" dirty="0"/>
              <a:t>Bevölkerungsdichte ist relativ niedrig - 105 Einwohner pro km2. </a:t>
            </a:r>
            <a:endParaRPr lang="de-DE" dirty="0" smtClean="0"/>
          </a:p>
        </p:txBody>
      </p:sp>
    </p:spTree>
    <p:extLst>
      <p:ext uri="{BB962C8B-B14F-4D97-AF65-F5344CB8AC3E}">
        <p14:creationId xmlns:p14="http://schemas.microsoft.com/office/powerpoint/2010/main" val="117674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6632"/>
          </a:xfrm>
        </p:spPr>
        <p:txBody>
          <a:bodyPr>
            <a:normAutofit fontScale="90000"/>
          </a:bodyPr>
          <a:lstStyle/>
          <a:p>
            <a:endParaRPr lang="ru-RU" dirty="0"/>
          </a:p>
        </p:txBody>
      </p:sp>
      <p:sp>
        <p:nvSpPr>
          <p:cNvPr id="3" name="Объект 2"/>
          <p:cNvSpPr>
            <a:spLocks noGrp="1"/>
          </p:cNvSpPr>
          <p:nvPr>
            <p:ph idx="1"/>
          </p:nvPr>
        </p:nvSpPr>
        <p:spPr>
          <a:xfrm>
            <a:off x="107504" y="332656"/>
            <a:ext cx="8928992" cy="6408712"/>
          </a:xfrm>
        </p:spPr>
        <p:txBody>
          <a:bodyPr>
            <a:normAutofit fontScale="92500" lnSpcReduction="10000"/>
          </a:bodyPr>
          <a:lstStyle/>
          <a:p>
            <a:pPr lvl="0"/>
            <a:r>
              <a:rPr lang="de-DE" dirty="0" smtClean="0"/>
              <a:t>Die </a:t>
            </a:r>
            <a:r>
              <a:rPr lang="de-DE" dirty="0"/>
              <a:t>größte </a:t>
            </a:r>
            <a:r>
              <a:rPr lang="de-DE" dirty="0" smtClean="0"/>
              <a:t>Stadt </a:t>
            </a:r>
            <a:r>
              <a:rPr lang="de-DE" dirty="0"/>
              <a:t>in Österreich ist </a:t>
            </a:r>
            <a:r>
              <a:rPr lang="de-DE" dirty="0" smtClean="0"/>
              <a:t>Wien </a:t>
            </a:r>
            <a:r>
              <a:rPr lang="de-DE" dirty="0"/>
              <a:t>mit einer Einwohnerzahl von </a:t>
            </a:r>
            <a:r>
              <a:rPr lang="de-DE" dirty="0" smtClean="0"/>
              <a:t>1,9 </a:t>
            </a:r>
            <a:r>
              <a:rPr lang="de-DE" dirty="0"/>
              <a:t>Millionen. </a:t>
            </a:r>
          </a:p>
          <a:p>
            <a:pPr lvl="0"/>
            <a:r>
              <a:rPr lang="de-DE" dirty="0"/>
              <a:t>Weitere größere </a:t>
            </a:r>
            <a:r>
              <a:rPr lang="de-DE" dirty="0" smtClean="0"/>
              <a:t>Städte sind</a:t>
            </a:r>
            <a:r>
              <a:rPr lang="de-DE" dirty="0" smtClean="0">
                <a:hlinkClick r:id="rId2"/>
              </a:rPr>
              <a:t> </a:t>
            </a:r>
            <a:r>
              <a:rPr lang="de-DE" dirty="0">
                <a:hlinkClick r:id="rId2"/>
              </a:rPr>
              <a:t>Graz </a:t>
            </a:r>
            <a:r>
              <a:rPr lang="de-DE" dirty="0" smtClean="0"/>
              <a:t> mit 290000 Einwohnern (Steiermark</a:t>
            </a:r>
            <a:r>
              <a:rPr lang="de-DE" dirty="0"/>
              <a:t>),</a:t>
            </a:r>
            <a:r>
              <a:rPr lang="de-DE" dirty="0">
                <a:hlinkClick r:id="rId3"/>
              </a:rPr>
              <a:t> Linz </a:t>
            </a:r>
            <a:r>
              <a:rPr lang="de-DE" dirty="0" smtClean="0"/>
              <a:t> mit 206000, (Oberösterreich</a:t>
            </a:r>
            <a:r>
              <a:rPr lang="de-DE" dirty="0"/>
              <a:t>),</a:t>
            </a:r>
            <a:r>
              <a:rPr lang="de-DE" dirty="0">
                <a:hlinkClick r:id="rId4"/>
              </a:rPr>
              <a:t> Salzburg </a:t>
            </a:r>
            <a:r>
              <a:rPr lang="de-DE" dirty="0" smtClean="0"/>
              <a:t> mit 154000 (Salzburg</a:t>
            </a:r>
            <a:r>
              <a:rPr lang="de-DE" dirty="0"/>
              <a:t>) und</a:t>
            </a:r>
            <a:r>
              <a:rPr lang="de-DE" dirty="0">
                <a:hlinkClick r:id="rId5"/>
              </a:rPr>
              <a:t> Innsbruck </a:t>
            </a:r>
            <a:r>
              <a:rPr lang="de-DE" dirty="0" smtClean="0"/>
              <a:t> mit 132000 (Tirol</a:t>
            </a:r>
            <a:r>
              <a:rPr lang="de-DE" dirty="0"/>
              <a:t>).</a:t>
            </a:r>
            <a:endParaRPr lang="ru-RU" dirty="0"/>
          </a:p>
          <a:p>
            <a:r>
              <a:rPr lang="de-DE" dirty="0"/>
              <a:t>Die durchschnittliche</a:t>
            </a:r>
            <a:r>
              <a:rPr lang="de-DE" u="sng" dirty="0">
                <a:hlinkClick r:id="rId6"/>
              </a:rPr>
              <a:t> Lebenserwartung </a:t>
            </a:r>
            <a:r>
              <a:rPr lang="de-DE" dirty="0"/>
              <a:t>in Österreich beträgt insgesamt 82 Jahre. </a:t>
            </a:r>
          </a:p>
          <a:p>
            <a:r>
              <a:rPr lang="de-DE" dirty="0"/>
              <a:t>Bei den Frauen 84,3 Jahre und bei den Männern 78,9 Jahre.</a:t>
            </a:r>
            <a:endParaRPr lang="ru-RU" dirty="0"/>
          </a:p>
          <a:p>
            <a:r>
              <a:rPr lang="de-DE" dirty="0"/>
              <a:t>Ca. 74 % der Bevölkerung bekennen sich zur</a:t>
            </a:r>
            <a:r>
              <a:rPr lang="de-DE" u="sng" dirty="0">
                <a:hlinkClick r:id="rId7"/>
              </a:rPr>
              <a:t> römisch-katholischen </a:t>
            </a:r>
            <a:r>
              <a:rPr lang="de-DE" dirty="0"/>
              <a:t>und ca. 5 % zu </a:t>
            </a:r>
            <a:r>
              <a:rPr lang="de-DE" u="sng" dirty="0"/>
              <a:t>Protestantismus)</a:t>
            </a:r>
            <a:r>
              <a:rPr lang="de-DE" dirty="0"/>
              <a:t>. </a:t>
            </a:r>
          </a:p>
          <a:p>
            <a:r>
              <a:rPr lang="de-DE" dirty="0"/>
              <a:t>Etwa 2,2 % der österreichischen Bevölkerung sind Mitglieder</a:t>
            </a:r>
            <a:r>
              <a:rPr lang="de-DE" u="sng" dirty="0">
                <a:hlinkClick r:id="rId8"/>
              </a:rPr>
              <a:t> orthodoxer </a:t>
            </a:r>
            <a:r>
              <a:rPr lang="de-DE" dirty="0"/>
              <a:t>Kirchen.</a:t>
            </a:r>
            <a:endParaRPr lang="ru-RU" dirty="0"/>
          </a:p>
          <a:p>
            <a:endParaRPr lang="ru-RU" dirty="0"/>
          </a:p>
        </p:txBody>
      </p:sp>
    </p:spTree>
    <p:extLst>
      <p:ext uri="{BB962C8B-B14F-4D97-AF65-F5344CB8AC3E}">
        <p14:creationId xmlns:p14="http://schemas.microsoft.com/office/powerpoint/2010/main" val="262249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04664"/>
          </a:xfrm>
        </p:spPr>
        <p:txBody>
          <a:bodyPr>
            <a:normAutofit fontScale="90000"/>
          </a:bodyPr>
          <a:lstStyle/>
          <a:p>
            <a:r>
              <a:rPr lang="de-DE" b="1" dirty="0" smtClean="0">
                <a:solidFill>
                  <a:srgbClr val="FF0000"/>
                </a:solidFill>
              </a:rPr>
              <a:t>Staatsaufbau Österreichs</a:t>
            </a:r>
            <a:endParaRPr lang="ru-RU" b="1" dirty="0">
              <a:solidFill>
                <a:srgbClr val="FF0000"/>
              </a:solidFill>
            </a:endParaRPr>
          </a:p>
        </p:txBody>
      </p:sp>
      <p:sp>
        <p:nvSpPr>
          <p:cNvPr id="3" name="Объект 2"/>
          <p:cNvSpPr>
            <a:spLocks noGrp="1"/>
          </p:cNvSpPr>
          <p:nvPr>
            <p:ph idx="1"/>
          </p:nvPr>
        </p:nvSpPr>
        <p:spPr>
          <a:xfrm>
            <a:off x="107504" y="476672"/>
            <a:ext cx="8928992" cy="6264696"/>
          </a:xfrm>
        </p:spPr>
        <p:txBody>
          <a:bodyPr>
            <a:normAutofit/>
          </a:bodyPr>
          <a:lstStyle/>
          <a:p>
            <a:r>
              <a:rPr lang="de-DE" dirty="0"/>
              <a:t>Die </a:t>
            </a:r>
            <a:r>
              <a:rPr lang="de-DE" dirty="0" smtClean="0"/>
              <a:t>Republik Österreich </a:t>
            </a:r>
            <a:r>
              <a:rPr lang="de-DE" dirty="0"/>
              <a:t>entstand </a:t>
            </a:r>
            <a:r>
              <a:rPr lang="de-DE" dirty="0" smtClean="0"/>
              <a:t> </a:t>
            </a:r>
            <a:r>
              <a:rPr lang="de-DE" dirty="0"/>
              <a:t>1918, nach dem für Österreich-Ungarn verlorenen Ersten Weltkrieg. </a:t>
            </a:r>
            <a:endParaRPr lang="de-DE" dirty="0" smtClean="0"/>
          </a:p>
          <a:p>
            <a:r>
              <a:rPr lang="de-DE" dirty="0" smtClean="0"/>
              <a:t>Nach dem sogenannten </a:t>
            </a:r>
            <a:r>
              <a:rPr lang="de-DE" u="sng" dirty="0">
                <a:hlinkClick r:id="rId2"/>
              </a:rPr>
              <a:t>„Anschluss“</a:t>
            </a:r>
            <a:r>
              <a:rPr lang="de-DE" dirty="0"/>
              <a:t> 1938 </a:t>
            </a:r>
            <a:r>
              <a:rPr lang="de-DE" dirty="0" smtClean="0"/>
              <a:t>war </a:t>
            </a:r>
            <a:r>
              <a:rPr lang="de-DE" dirty="0"/>
              <a:t>Österreich bis 1945 Teil </a:t>
            </a:r>
            <a:r>
              <a:rPr lang="de-DE" dirty="0" smtClean="0"/>
              <a:t>des 3.</a:t>
            </a:r>
            <a:r>
              <a:rPr lang="de-DE" u="sng" dirty="0" smtClean="0">
                <a:hlinkClick r:id="rId3"/>
              </a:rPr>
              <a:t> </a:t>
            </a:r>
            <a:r>
              <a:rPr lang="de-DE" u="sng" dirty="0">
                <a:hlinkClick r:id="rId3"/>
              </a:rPr>
              <a:t>Deutschen Reiches.</a:t>
            </a:r>
            <a:r>
              <a:rPr lang="de-DE" dirty="0"/>
              <a:t> </a:t>
            </a:r>
            <a:endParaRPr lang="de-DE" dirty="0" smtClean="0"/>
          </a:p>
          <a:p>
            <a:r>
              <a:rPr lang="de-DE" dirty="0" smtClean="0"/>
              <a:t>Österreich </a:t>
            </a:r>
            <a:r>
              <a:rPr lang="de-DE" dirty="0"/>
              <a:t>ist ein föderativer Bundesstaat, </a:t>
            </a:r>
            <a:r>
              <a:rPr lang="de-DE" dirty="0" smtClean="0"/>
              <a:t>der </a:t>
            </a:r>
            <a:r>
              <a:rPr lang="de-DE" dirty="0"/>
              <a:t>aus 9 </a:t>
            </a:r>
            <a:r>
              <a:rPr lang="de-DE" dirty="0" smtClean="0"/>
              <a:t>Bundesländern besteht. </a:t>
            </a:r>
          </a:p>
          <a:p>
            <a:r>
              <a:rPr lang="de-DE" dirty="0" smtClean="0"/>
              <a:t>Der </a:t>
            </a:r>
            <a:r>
              <a:rPr lang="de-DE" dirty="0"/>
              <a:t>oberste Repräsentant des Staates ist der Bundespräsident. Das Volk wählt den Bundespräsidenten auf 6 Jahre. </a:t>
            </a:r>
            <a:r>
              <a:rPr lang="de-DE" dirty="0" smtClean="0"/>
              <a:t>Er </a:t>
            </a:r>
            <a:r>
              <a:rPr lang="de-DE" dirty="0"/>
              <a:t>vertritt das Land nach außen. </a:t>
            </a:r>
            <a:endParaRPr lang="de-DE" dirty="0" smtClean="0"/>
          </a:p>
        </p:txBody>
      </p:sp>
    </p:spTree>
    <p:extLst>
      <p:ext uri="{BB962C8B-B14F-4D97-AF65-F5344CB8AC3E}">
        <p14:creationId xmlns:p14="http://schemas.microsoft.com/office/powerpoint/2010/main" val="314043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ru-RU" dirty="0"/>
          </a:p>
        </p:txBody>
      </p:sp>
      <p:sp>
        <p:nvSpPr>
          <p:cNvPr id="3" name="Объект 2"/>
          <p:cNvSpPr>
            <a:spLocks noGrp="1"/>
          </p:cNvSpPr>
          <p:nvPr>
            <p:ph idx="1"/>
          </p:nvPr>
        </p:nvSpPr>
        <p:spPr>
          <a:xfrm>
            <a:off x="107504" y="836712"/>
            <a:ext cx="9036496" cy="5832648"/>
          </a:xfrm>
        </p:spPr>
        <p:txBody>
          <a:bodyPr>
            <a:normAutofit lnSpcReduction="10000"/>
          </a:bodyPr>
          <a:lstStyle/>
          <a:p>
            <a:r>
              <a:rPr lang="de-DE" dirty="0"/>
              <a:t>Das Parlament besteht aus zwei Kammern – dem Nationalrat und der Bundesrat. </a:t>
            </a:r>
          </a:p>
          <a:p>
            <a:r>
              <a:rPr lang="de-DE" dirty="0"/>
              <a:t>Das Parlament wählt den Bundeskanzler. Der Bundeskanzler bildet mit den Bundesministern die Bundesregierung. </a:t>
            </a:r>
          </a:p>
          <a:p>
            <a:r>
              <a:rPr lang="de-DE" dirty="0"/>
              <a:t>Die Bundesländer haben weitgehende Selbständigkeit. </a:t>
            </a:r>
          </a:p>
          <a:p>
            <a:r>
              <a:rPr lang="de-DE" dirty="0"/>
              <a:t>Jedes Bundesland hat seine eigene Landesregierung und Parlament (Landtag). </a:t>
            </a:r>
          </a:p>
          <a:p>
            <a:r>
              <a:rPr lang="de-DE" dirty="0"/>
              <a:t>Die Leiter der einzelnen Landesregierungen haben den Titel “Landeshauptmann”.</a:t>
            </a:r>
            <a:endParaRPr lang="ru-RU" dirty="0"/>
          </a:p>
          <a:p>
            <a:endParaRPr lang="ru-RU" dirty="0"/>
          </a:p>
        </p:txBody>
      </p:sp>
    </p:spTree>
    <p:extLst>
      <p:ext uri="{BB962C8B-B14F-4D97-AF65-F5344CB8AC3E}">
        <p14:creationId xmlns:p14="http://schemas.microsoft.com/office/powerpoint/2010/main" val="88638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179512" y="332656"/>
            <a:ext cx="8856984" cy="6408712"/>
          </a:xfrm>
        </p:spPr>
        <p:txBody>
          <a:bodyPr>
            <a:normAutofit fontScale="92500" lnSpcReduction="20000"/>
          </a:bodyPr>
          <a:lstStyle/>
          <a:p>
            <a:r>
              <a:rPr lang="de-DE" dirty="0" smtClean="0"/>
              <a:t>Österreich besteht aus  9 Bundesländern: </a:t>
            </a:r>
          </a:p>
          <a:p>
            <a:r>
              <a:rPr lang="de-DE" b="1" dirty="0" smtClean="0">
                <a:solidFill>
                  <a:srgbClr val="FF0000"/>
                </a:solidFill>
              </a:rPr>
              <a:t>Vorarlberg</a:t>
            </a:r>
            <a:r>
              <a:rPr lang="de-DE" b="1" dirty="0">
                <a:solidFill>
                  <a:srgbClr val="FF0000"/>
                </a:solidFill>
              </a:rPr>
              <a:t>, Tirol, Salzburg, Kärnten, Steiermark, Oberösterreich, Niederösterreich, Wien und </a:t>
            </a:r>
            <a:r>
              <a:rPr lang="de-DE" b="1" dirty="0" smtClean="0">
                <a:solidFill>
                  <a:srgbClr val="FF0000"/>
                </a:solidFill>
              </a:rPr>
              <a:t>Burgenland. </a:t>
            </a:r>
          </a:p>
          <a:p>
            <a:r>
              <a:rPr lang="de-DE" dirty="0" smtClean="0"/>
              <a:t>Diese </a:t>
            </a:r>
            <a:r>
              <a:rPr lang="de-DE" dirty="0"/>
              <a:t>neun Bundesländer sind sehr verschieden. Jedes Land hat seine besondere Landschaft, seine besondere wirtschaftliche Struktur, seine besondere Sitten und Bräuche. </a:t>
            </a:r>
            <a:endParaRPr lang="ru-RU" dirty="0" smtClean="0"/>
          </a:p>
          <a:p>
            <a:r>
              <a:rPr lang="de-DE" dirty="0" smtClean="0"/>
              <a:t>Oberösterreich </a:t>
            </a:r>
            <a:r>
              <a:rPr lang="de-DE" dirty="0"/>
              <a:t>und Niederösterreich liegen zu beiden Seiten der Donau. Das sind die Länder der Weingärtner und Getreidebauern. </a:t>
            </a:r>
            <a:endParaRPr lang="ru-RU" dirty="0" smtClean="0"/>
          </a:p>
          <a:p>
            <a:r>
              <a:rPr lang="de-DE" dirty="0" smtClean="0"/>
              <a:t>Kärnten</a:t>
            </a:r>
            <a:r>
              <a:rPr lang="de-DE" dirty="0"/>
              <a:t>, das Land der Seen, liegt im Süden. </a:t>
            </a:r>
            <a:endParaRPr lang="ru-RU" dirty="0" smtClean="0"/>
          </a:p>
          <a:p>
            <a:r>
              <a:rPr lang="de-DE" dirty="0" smtClean="0"/>
              <a:t>Nicht </a:t>
            </a:r>
            <a:r>
              <a:rPr lang="de-DE" dirty="0"/>
              <a:t>weit von der Grenze zu der Bundesrepublik Deutschland befindet sich die Stadt Innsbruck. Das ist die Hauptstadt des Landes Tirol, die Heimat stolzer </a:t>
            </a:r>
            <a:r>
              <a:rPr lang="de-DE" dirty="0" smtClean="0"/>
              <a:t>Bergbewohner</a:t>
            </a:r>
            <a:r>
              <a:rPr lang="de-DE" dirty="0"/>
              <a:t>. </a:t>
            </a:r>
            <a:endParaRPr lang="ru-RU" dirty="0" smtClean="0"/>
          </a:p>
        </p:txBody>
      </p:sp>
    </p:spTree>
    <p:extLst>
      <p:ext uri="{BB962C8B-B14F-4D97-AF65-F5344CB8AC3E}">
        <p14:creationId xmlns:p14="http://schemas.microsoft.com/office/powerpoint/2010/main" val="421735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Объект 2"/>
          <p:cNvSpPr>
            <a:spLocks noGrp="1"/>
          </p:cNvSpPr>
          <p:nvPr>
            <p:ph idx="1"/>
          </p:nvPr>
        </p:nvSpPr>
        <p:spPr>
          <a:xfrm>
            <a:off x="107504" y="404664"/>
            <a:ext cx="8856984" cy="6264696"/>
          </a:xfrm>
        </p:spPr>
        <p:txBody>
          <a:bodyPr>
            <a:normAutofit fontScale="92500" lnSpcReduction="20000"/>
          </a:bodyPr>
          <a:lstStyle/>
          <a:p>
            <a:r>
              <a:rPr lang="de-DE" sz="3400" dirty="0"/>
              <a:t>Nicht weit von Innsbruck liegt Salzburg, die Geburtsstadt Mozarts. Salzburg ist die Hauptstadt des gleichnamigen Landes Salzburg. </a:t>
            </a:r>
            <a:endParaRPr lang="ru-RU" sz="3400" dirty="0"/>
          </a:p>
          <a:p>
            <a:r>
              <a:rPr lang="de-DE" sz="3400" dirty="0"/>
              <a:t>Auch das schöne Wien mit seiner Umgebung, die Hauptstadt Österreichs, ist eines der 9 Bundesländer. </a:t>
            </a:r>
          </a:p>
          <a:p>
            <a:r>
              <a:rPr lang="de-DE" sz="3400" dirty="0"/>
              <a:t>An der Grenze zur Schweiz befindet sich das Land Vorarlberg. </a:t>
            </a:r>
          </a:p>
          <a:p>
            <a:r>
              <a:rPr lang="de-DE" sz="3400" dirty="0"/>
              <a:t>Seine Hauptstadt Bregenz liegt am Bodensee. </a:t>
            </a:r>
          </a:p>
          <a:p>
            <a:r>
              <a:rPr lang="de-DE" sz="3400" dirty="0"/>
              <a:t>Die Steiermark nennt man im Volk das “grüne Land”, weil es in diesem Teil Österreichs mächtige Wälder gibt. Die Steiermark wird aber auch noch das “eiserne Land” genannt, denn dort wird aus 800 Meter hohen Bergen Eisenerz gewonnen und verarbeitet. </a:t>
            </a:r>
            <a:endParaRPr lang="ru-RU" sz="3400" dirty="0"/>
          </a:p>
          <a:p>
            <a:endParaRPr lang="ru-RU" dirty="0"/>
          </a:p>
        </p:txBody>
      </p:sp>
    </p:spTree>
    <p:extLst>
      <p:ext uri="{BB962C8B-B14F-4D97-AF65-F5344CB8AC3E}">
        <p14:creationId xmlns:p14="http://schemas.microsoft.com/office/powerpoint/2010/main" val="275463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04664"/>
          </a:xfrm>
        </p:spPr>
        <p:txBody>
          <a:bodyPr>
            <a:noAutofit/>
          </a:bodyPr>
          <a:lstStyle/>
          <a:p>
            <a:r>
              <a:rPr lang="de-DE" b="1" dirty="0" smtClean="0">
                <a:solidFill>
                  <a:srgbClr val="FF0000"/>
                </a:solidFill>
              </a:rPr>
              <a:t>Wirtschaft</a:t>
            </a:r>
            <a:endParaRPr lang="ru-RU" b="1" dirty="0">
              <a:solidFill>
                <a:srgbClr val="FF0000"/>
              </a:solidFill>
            </a:endParaRPr>
          </a:p>
        </p:txBody>
      </p:sp>
      <p:sp>
        <p:nvSpPr>
          <p:cNvPr id="3" name="Объект 2"/>
          <p:cNvSpPr>
            <a:spLocks noGrp="1"/>
          </p:cNvSpPr>
          <p:nvPr>
            <p:ph idx="1"/>
          </p:nvPr>
        </p:nvSpPr>
        <p:spPr>
          <a:xfrm>
            <a:off x="107504" y="548680"/>
            <a:ext cx="8928992" cy="6309320"/>
          </a:xfrm>
        </p:spPr>
        <p:txBody>
          <a:bodyPr>
            <a:normAutofit fontScale="92500" lnSpcReduction="20000"/>
          </a:bodyPr>
          <a:lstStyle/>
          <a:p>
            <a:r>
              <a:rPr lang="de-DE" dirty="0" smtClean="0"/>
              <a:t>Österreich </a:t>
            </a:r>
            <a:r>
              <a:rPr lang="de-DE" dirty="0"/>
              <a:t>ist ein hochentwickeltes Industrieland. </a:t>
            </a:r>
            <a:endParaRPr lang="de-DE" dirty="0" smtClean="0"/>
          </a:p>
          <a:p>
            <a:r>
              <a:rPr lang="de-DE" dirty="0" smtClean="0"/>
              <a:t>Seit </a:t>
            </a:r>
            <a:r>
              <a:rPr lang="de-DE" dirty="0"/>
              <a:t>1995 ist es Mitglied der Europäischen Union. </a:t>
            </a:r>
            <a:endParaRPr lang="de-DE" dirty="0" smtClean="0"/>
          </a:p>
          <a:p>
            <a:r>
              <a:rPr lang="de-DE" dirty="0" smtClean="0"/>
              <a:t>Das </a:t>
            </a:r>
            <a:r>
              <a:rPr lang="de-DE" dirty="0"/>
              <a:t>österreichische Geld heißt der Euro (früher - der Schilling). </a:t>
            </a:r>
            <a:endParaRPr lang="de-DE" dirty="0" smtClean="0"/>
          </a:p>
          <a:p>
            <a:r>
              <a:rPr lang="de-DE" dirty="0" smtClean="0"/>
              <a:t>Die </a:t>
            </a:r>
            <a:r>
              <a:rPr lang="de-DE" dirty="0"/>
              <a:t>wichtigsten Industriezweige sind Maschinenbau, Chemie- und Textilindustrie, Elektronik und </a:t>
            </a:r>
            <a:r>
              <a:rPr lang="de-DE" dirty="0" smtClean="0"/>
              <a:t>Nahrungsindustrie, Eisen-und Stahlindustrie, Glasindustrie, Kunsthandwerk. </a:t>
            </a:r>
            <a:endParaRPr lang="ru-RU" dirty="0"/>
          </a:p>
          <a:p>
            <a:r>
              <a:rPr lang="de-DE" dirty="0"/>
              <a:t>Der Außenhandel gehört zu den wichtigsten Bereichen der österreichischen Wirtschaft. </a:t>
            </a:r>
            <a:endParaRPr lang="de-DE" dirty="0" smtClean="0"/>
          </a:p>
          <a:p>
            <a:r>
              <a:rPr lang="de-DE" dirty="0" smtClean="0"/>
              <a:t>Die </a:t>
            </a:r>
            <a:r>
              <a:rPr lang="de-DE" dirty="0"/>
              <a:t>Exportgüter sind Industriemaschinen, insbesondere Textilmaschinen, Holzbearbeitungsmaschinen, Landmaschinen, auch Pumpen, Bohranlagen, elektrotechnische </a:t>
            </a:r>
            <a:r>
              <a:rPr lang="de-DE" dirty="0" smtClean="0"/>
              <a:t>Maschinen, </a:t>
            </a:r>
            <a:r>
              <a:rPr lang="de-DE" dirty="0"/>
              <a:t>Holz, Metallwaren, Verkehrsmittel und Bekleidung</a:t>
            </a:r>
            <a:r>
              <a:rPr lang="de-DE" dirty="0" smtClean="0"/>
              <a:t>.</a:t>
            </a:r>
            <a:endParaRPr lang="ru-RU" dirty="0"/>
          </a:p>
        </p:txBody>
      </p:sp>
    </p:spTree>
    <p:extLst>
      <p:ext uri="{BB962C8B-B14F-4D97-AF65-F5344CB8AC3E}">
        <p14:creationId xmlns:p14="http://schemas.microsoft.com/office/powerpoint/2010/main" val="254117154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97F305-0050-480C-94DC-A8167340BF72}"/>
</file>

<file path=customXml/itemProps2.xml><?xml version="1.0" encoding="utf-8"?>
<ds:datastoreItem xmlns:ds="http://schemas.openxmlformats.org/officeDocument/2006/customXml" ds:itemID="{CF3DF46B-0983-47A7-9F99-33C139C220A3}"/>
</file>

<file path=customXml/itemProps3.xml><?xml version="1.0" encoding="utf-8"?>
<ds:datastoreItem xmlns:ds="http://schemas.openxmlformats.org/officeDocument/2006/customXml" ds:itemID="{CE3F1194-A4AF-42D1-9E63-B64D865186A6}"/>
</file>

<file path=docProps/app.xml><?xml version="1.0" encoding="utf-8"?>
<Properties xmlns="http://schemas.openxmlformats.org/officeDocument/2006/extended-properties" xmlns:vt="http://schemas.openxmlformats.org/officeDocument/2006/docPropsVTypes">
  <TotalTime>253</TotalTime>
  <Words>1665</Words>
  <Application>Microsoft Office PowerPoint</Application>
  <PresentationFormat>Экран (4:3)</PresentationFormat>
  <Paragraphs>135</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Republik Österreich</vt:lpstr>
      <vt:lpstr>Презентация PowerPoint</vt:lpstr>
      <vt:lpstr>Презентация PowerPoint</vt:lpstr>
      <vt:lpstr>Презентация PowerPoint</vt:lpstr>
      <vt:lpstr>Staatsaufbau Österreichs</vt:lpstr>
      <vt:lpstr>Презентация PowerPoint</vt:lpstr>
      <vt:lpstr>Презентация PowerPoint</vt:lpstr>
      <vt:lpstr>Презентация PowerPoint</vt:lpstr>
      <vt:lpstr>Wirtschaft</vt:lpstr>
      <vt:lpstr>Презентация PowerPoint</vt:lpstr>
      <vt:lpstr>Schweizerische Eidgenossenschaft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Wirtschaft</vt:lpstr>
      <vt:lpstr>Großherzogtum Luxemburg</vt:lpstr>
      <vt:lpstr>Презентация PowerPoint</vt:lpstr>
      <vt:lpstr>Презентация PowerPoint</vt:lpstr>
      <vt:lpstr>Презентация PowerPoint</vt:lpstr>
      <vt:lpstr>Wirtschaft</vt:lpstr>
      <vt:lpstr>Fürstentum Liechtenstein</vt:lpstr>
      <vt:lpstr>Презентация PowerPoint</vt:lpstr>
      <vt:lpstr>Презентация PowerPoint</vt:lpstr>
      <vt:lpstr>Презентация PowerPoint</vt:lpstr>
      <vt:lpstr>Wirtschaft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APN</dc:creator>
  <cp:lastModifiedBy>Пользователь Windows</cp:lastModifiedBy>
  <cp:revision>66</cp:revision>
  <dcterms:created xsi:type="dcterms:W3CDTF">2023-01-26T14:28:01Z</dcterms:created>
  <dcterms:modified xsi:type="dcterms:W3CDTF">2023-01-29T12:16:37Z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